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719" r:id="rId3"/>
    <p:sldMasterId id="2147483744" r:id="rId4"/>
    <p:sldMasterId id="2147483769" r:id="rId5"/>
    <p:sldMasterId id="2147483781" r:id="rId6"/>
  </p:sldMasterIdLst>
  <p:notesMasterIdLst>
    <p:notesMasterId r:id="rId31"/>
  </p:notesMasterIdLst>
  <p:sldIdLst>
    <p:sldId id="258" r:id="rId7"/>
    <p:sldId id="280" r:id="rId8"/>
    <p:sldId id="498" r:id="rId9"/>
    <p:sldId id="261" r:id="rId10"/>
    <p:sldId id="262" r:id="rId11"/>
    <p:sldId id="502" r:id="rId12"/>
    <p:sldId id="592" r:id="rId13"/>
    <p:sldId id="593" r:id="rId14"/>
    <p:sldId id="594" r:id="rId15"/>
    <p:sldId id="595" r:id="rId16"/>
    <p:sldId id="596" r:id="rId17"/>
    <p:sldId id="597" r:id="rId18"/>
    <p:sldId id="598" r:id="rId19"/>
    <p:sldId id="599" r:id="rId20"/>
    <p:sldId id="600" r:id="rId21"/>
    <p:sldId id="601" r:id="rId22"/>
    <p:sldId id="602" r:id="rId23"/>
    <p:sldId id="603" r:id="rId24"/>
    <p:sldId id="604" r:id="rId25"/>
    <p:sldId id="427" r:id="rId26"/>
    <p:sldId id="271" r:id="rId27"/>
    <p:sldId id="272" r:id="rId28"/>
    <p:sldId id="279" r:id="rId29"/>
    <p:sldId id="44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chana Ananthanarayan" initials="AA" lastIdx="24" clrIdx="0">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DFF"/>
    <a:srgbClr val="054ADA"/>
    <a:srgbClr val="051B75"/>
    <a:srgbClr val="042482"/>
    <a:srgbClr val="C9D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93284" autoAdjust="0"/>
  </p:normalViewPr>
  <p:slideViewPr>
    <p:cSldViewPr snapToGrid="0">
      <p:cViewPr varScale="1">
        <p:scale>
          <a:sx n="89" d="100"/>
          <a:sy n="89" d="100"/>
        </p:scale>
        <p:origin x="864" y="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20326-B98B-4EEE-A106-2B31FA46702B}" type="datetimeFigureOut">
              <a:rPr lang="en-IN" smtClean="0"/>
              <a:t>16-08-2020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CE81C9-0EC5-44C9-9C5B-0888806B2E86}" type="slidenum">
              <a:rPr lang="en-IN" smtClean="0"/>
              <a:t>‹#›</a:t>
            </a:fld>
            <a:endParaRPr lang="en-IN"/>
          </a:p>
        </p:txBody>
      </p:sp>
    </p:spTree>
    <p:extLst>
      <p:ext uri="{BB962C8B-B14F-4D97-AF65-F5344CB8AC3E}">
        <p14:creationId xmlns:p14="http://schemas.microsoft.com/office/powerpoint/2010/main" val="59663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Here you can just run the project.  Emphasize that it is just a Java “main” application.</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It will simply load the Spring application context, then exit when it is apparent there is nothing else to do.</a:t>
            </a:r>
          </a:p>
          <a:p>
            <a:pPr marL="0" lvl="0" indent="0" algn="l" hangingPunct="1">
              <a:spcBef>
                <a:spcPts val="448"/>
              </a:spcBef>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1200" dirty="0">
                <a:solidFill>
                  <a:srgbClr val="000000"/>
                </a:solidFill>
                <a:latin typeface="Calibri" pitchFamily="18"/>
                <a:ea typeface="ＭＳ Ｐゴシック" pitchFamily="2"/>
              </a:rPr>
              <a:t>We will add to this later.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97F6F8-C0FC-48D6-867E-F6EB12427F54}"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83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grpSp>
        <p:nvGrpSpPr>
          <p:cNvPr id="3" name="Group 2"/>
          <p:cNvGrpSpPr/>
          <p:nvPr userDrawn="1"/>
        </p:nvGrpSpPr>
        <p:grpSpPr>
          <a:xfrm>
            <a:off x="0" y="-2118"/>
            <a:ext cx="12194117" cy="6860118"/>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1" y="920938"/>
              <a:ext cx="78" cy="21552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033812282"/>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343773055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54641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476689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214392328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1210555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6813574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7457813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3429000"/>
            <a:ext cx="3048000" cy="3429000"/>
          </a:xfrm>
          <a:prstGeom prst="rect">
            <a:avLst/>
          </a:prstGeom>
          <a:solidFill>
            <a:schemeClr val="bg2"/>
          </a:solidFill>
        </p:spPr>
        <p:txBody>
          <a:bodyPr lIns="4572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6096000" cy="3429000"/>
          </a:xfrm>
          <a:prstGeom prst="rect">
            <a:avLst/>
          </a:prstGeom>
          <a:solidFill>
            <a:schemeClr val="accent2"/>
          </a:solidFill>
        </p:spPr>
        <p:txBody>
          <a:bodyPr vert="horz" lIns="190500" tIns="167640" rIns="190500" bIns="1905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sz="3197" b="0" i="0" dirty="0">
              <a:latin typeface="Arial Regular" charset="0"/>
            </a:endParaRPr>
          </a:p>
        </p:txBody>
      </p:sp>
      <p:sp>
        <p:nvSpPr>
          <p:cNvPr id="2" name="Title 1"/>
          <p:cNvSpPr>
            <a:spLocks noGrp="1"/>
          </p:cNvSpPr>
          <p:nvPr>
            <p:ph type="title"/>
          </p:nvPr>
        </p:nvSpPr>
        <p:spPr>
          <a:xfrm>
            <a:off x="381000" y="571500"/>
            <a:ext cx="5486400" cy="2286000"/>
          </a:xfrm>
        </p:spPr>
        <p:txBody>
          <a:bodyPr>
            <a:noAutofit/>
          </a:bodyPr>
          <a:lstStyle>
            <a:lvl1pPr>
              <a:spcBef>
                <a:spcPts val="500"/>
              </a:spcBef>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9144000" y="342900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Content Placeholder 9"/>
          <p:cNvSpPr>
            <a:spLocks noGrp="1"/>
          </p:cNvSpPr>
          <p:nvPr>
            <p:ph sz="quarter" idx="19"/>
          </p:nvPr>
        </p:nvSpPr>
        <p:spPr>
          <a:xfrm>
            <a:off x="3048000" y="3429000"/>
            <a:ext cx="3048000" cy="3429000"/>
          </a:xfrm>
          <a:prstGeom prst="rect">
            <a:avLst/>
          </a:prstGeom>
          <a:no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6096000" y="3429000"/>
            <a:ext cx="3048000" cy="3429000"/>
          </a:xfrm>
          <a:prstGeom prst="rect">
            <a:avLst/>
          </a:prstGeom>
          <a:solidFill>
            <a:schemeClr val="bg2"/>
          </a:solidFill>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667" b="0" i="0" smtClean="0">
                <a:solidFill>
                  <a:schemeClr val="tx1"/>
                </a:solidFill>
                <a:latin typeface="IBM Plex Sans" charset="0"/>
                <a:ea typeface="IBM Plex Sans" charset="0"/>
                <a:cs typeface="IBM Plex Sans" charset="0"/>
              </a:rPr>
              <a:t>‹#›</a:t>
            </a:fld>
            <a:endParaRPr lang="en-US" sz="667"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381000" y="6118860"/>
            <a:ext cx="2514600" cy="381000"/>
          </a:xfrm>
          <a:prstGeom prst="rect">
            <a:avLst/>
          </a:prstGeom>
        </p:spPr>
        <p:txBody>
          <a:bodyPr lIns="0" tIns="0" rIns="0" bIns="0" anchor="b"/>
          <a:lstStyle>
            <a:lvl1pPr>
              <a:defRPr lang="en-US" sz="667"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9122241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571498"/>
            <a:ext cx="5486400" cy="5524500"/>
          </a:xfrm>
        </p:spPr>
        <p:txBody>
          <a:bodyPr>
            <a:noAutofit/>
          </a:bodyPr>
          <a:lstStyle>
            <a:lvl1pPr>
              <a:spcBef>
                <a:spcPts val="5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0"/>
            <a:ext cx="3048000" cy="3429000"/>
          </a:xfrm>
          <a:prstGeom prst="rect">
            <a:avLst/>
          </a:prstGeom>
          <a:solidFill>
            <a:schemeClr val="tx2">
              <a:lumMod val="50000"/>
            </a:schemeClr>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0"/>
            <a:ext cx="3048000" cy="3429000"/>
          </a:xfrm>
          <a:prstGeom prst="rect">
            <a:avLst/>
          </a:prstGeom>
          <a:solidFill>
            <a:schemeClr val="tx1"/>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3429000"/>
            <a:ext cx="6096000" cy="3429000"/>
          </a:xfrm>
          <a:prstGeom prst="rect">
            <a:avLst/>
          </a:prstGeom>
          <a:solidFill>
            <a:schemeClr val="accent3"/>
          </a:solidFill>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sp>
        <p:nvSpPr>
          <p:cNvPr id="19"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154648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555810"/>
            <a:ext cx="5486400" cy="5524500"/>
          </a:xfrm>
        </p:spPr>
        <p:txBody>
          <a:bodyPr>
            <a:noAutofit/>
          </a:bodyPr>
          <a:lstStyle>
            <a:lvl1pPr>
              <a:spcBef>
                <a:spcPts val="5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6096000" y="3406588"/>
            <a:ext cx="3048000" cy="3467100"/>
          </a:xfrm>
          <a:prstGeom prst="rect">
            <a:avLst/>
          </a:prstGeom>
          <a:solidFill>
            <a:schemeClr val="tx1"/>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9144000" y="3406588"/>
            <a:ext cx="3048000" cy="3467100"/>
          </a:xfrm>
          <a:prstGeom prst="rect">
            <a:avLst/>
          </a:prstGeom>
          <a:solidFill>
            <a:schemeClr val="bg2"/>
          </a:solidFill>
          <a:ln>
            <a:noFill/>
          </a:ln>
        </p:spPr>
        <p:txBody>
          <a:bodyPr lIns="228600" tIns="228600" rIns="228600" bIns="228600"/>
          <a:lstStyle>
            <a:lvl1pPr marL="0" indent="0">
              <a:spcBef>
                <a:spcPts val="500"/>
              </a:spcBef>
              <a:defRPr sz="1667"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6096000" y="-14067"/>
            <a:ext cx="6096000" cy="3429000"/>
          </a:xfrm>
          <a:prstGeom prst="rect">
            <a:avLst/>
          </a:prstGeom>
          <a:solidFill>
            <a:schemeClr val="accent2"/>
          </a:solidFill>
          <a:ln>
            <a:noFill/>
          </a:ln>
        </p:spPr>
        <p:txBody>
          <a:bodyPr lIns="228600" tIns="228600" rIns="228600" bIns="228600"/>
          <a:lstStyle>
            <a:lvl1pPr marL="0" indent="0">
              <a:spcBef>
                <a:spcPts val="500"/>
              </a:spcBef>
              <a:defRPr sz="1667"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09600" y="6477000"/>
            <a:ext cx="956818" cy="3810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7" name="Group 16"/>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9059028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0702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normAutofit/>
          </a:bodyPr>
          <a:lstStyle>
            <a:lvl1pPr>
              <a:lnSpc>
                <a:spcPct val="90000"/>
              </a:lnSpc>
              <a:defRPr sz="30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1641812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3429000"/>
            <a:ext cx="3048000" cy="34290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3429000"/>
            <a:ext cx="3048000" cy="34290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3429000"/>
            <a:ext cx="3048000" cy="34290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667" b="0" i="0" smtClean="0">
                <a:solidFill>
                  <a:schemeClr val="bg2"/>
                </a:solidFill>
                <a:latin typeface="IBM Plex Sans" charset="0"/>
                <a:ea typeface="IBM Plex Sans" charset="0"/>
                <a:cs typeface="IBM Plex Sans" charset="0"/>
              </a:rPr>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2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31" name="Group 30"/>
          <p:cNvGrpSpPr/>
          <p:nvPr userDrawn="1"/>
        </p:nvGrpSpPr>
        <p:grpSpPr>
          <a:xfrm>
            <a:off x="762000" y="6583046"/>
            <a:ext cx="2261125" cy="183809"/>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708509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a:defRPr lang="en-US" sz="667"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190354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4"/>
          </p:nvPr>
        </p:nvSpPr>
        <p:spPr>
          <a:xfrm>
            <a:off x="9144811" y="1714498"/>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3" name="Content Placeholder 2"/>
          <p:cNvSpPr>
            <a:spLocks noGrp="1"/>
          </p:cNvSpPr>
          <p:nvPr>
            <p:ph idx="1"/>
          </p:nvPr>
        </p:nvSpPr>
        <p:spPr>
          <a:xfrm>
            <a:off x="0" y="1714498"/>
            <a:ext cx="3048000" cy="45720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1714500"/>
            <a:ext cx="3048000" cy="45720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Rectangle 13"/>
          <p:cNvSpPr/>
          <p:nvPr userDrawn="1"/>
        </p:nvSpPr>
        <p:spPr>
          <a:xfrm>
            <a:off x="0" y="0"/>
            <a:ext cx="12192000" cy="1714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0" name="Straight Connector 9"/>
          <p:cNvCxnSpPr/>
          <p:nvPr userDrawn="1"/>
        </p:nvCxnSpPr>
        <p:spPr>
          <a:xfrm>
            <a:off x="6096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048000" y="1714498"/>
            <a:ext cx="0" cy="4572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381000" y="6118860"/>
            <a:ext cx="54864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
        <p:nvSpPr>
          <p:cNvPr id="19"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604859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723266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6096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4" name="Content Placeholder 2"/>
          <p:cNvSpPr>
            <a:spLocks noGrp="1"/>
          </p:cNvSpPr>
          <p:nvPr>
            <p:ph idx="14"/>
          </p:nvPr>
        </p:nvSpPr>
        <p:spPr>
          <a:xfrm>
            <a:off x="9144811" y="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5" name="Content Placeholder 2"/>
          <p:cNvSpPr>
            <a:spLocks noGrp="1"/>
          </p:cNvSpPr>
          <p:nvPr>
            <p:ph idx="12"/>
          </p:nvPr>
        </p:nvSpPr>
        <p:spPr>
          <a:xfrm>
            <a:off x="3048000" y="2"/>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6" name="Content Placeholder 2"/>
          <p:cNvSpPr>
            <a:spLocks noGrp="1"/>
          </p:cNvSpPr>
          <p:nvPr>
            <p:ph idx="15"/>
          </p:nvPr>
        </p:nvSpPr>
        <p:spPr>
          <a:xfrm>
            <a:off x="6096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7" name="Content Placeholder 2"/>
          <p:cNvSpPr>
            <a:spLocks noGrp="1"/>
          </p:cNvSpPr>
          <p:nvPr>
            <p:ph idx="16"/>
          </p:nvPr>
        </p:nvSpPr>
        <p:spPr>
          <a:xfrm>
            <a:off x="9144811"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18" name="Content Placeholder 2"/>
          <p:cNvSpPr>
            <a:spLocks noGrp="1"/>
          </p:cNvSpPr>
          <p:nvPr>
            <p:ph idx="17"/>
          </p:nvPr>
        </p:nvSpPr>
        <p:spPr>
          <a:xfrm>
            <a:off x="3048000" y="3429000"/>
            <a:ext cx="3048000" cy="34290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500"/>
              </a:spcBef>
              <a:tabLst/>
            </a:pPr>
            <a:r>
              <a:rPr lang="en-US" dirty="0"/>
              <a:t>Click to edit Master text styles</a:t>
            </a: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marL="0" indent="0">
              <a:tabLst/>
              <a:defRPr sz="1333" b="0" i="0">
                <a:solidFill>
                  <a:schemeClr val="accent1">
                    <a:lumMod val="40000"/>
                    <a:lumOff val="60000"/>
                  </a:schemeClr>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cxnSp>
        <p:nvCxnSpPr>
          <p:cNvPr id="19" name="Straight Connector 18"/>
          <p:cNvCxnSpPr/>
          <p:nvPr userDrawn="1"/>
        </p:nvCxnSpPr>
        <p:spPr>
          <a:xfrm>
            <a:off x="6096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9144000" y="342900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096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9144000" y="0"/>
            <a:ext cx="0" cy="30480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1620002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lang="en-US" sz="1333"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6090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39518" y="0"/>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2707" y="2"/>
            <a:ext cx="3048000" cy="64769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5" name="Title 7"/>
          <p:cNvSpPr>
            <a:spLocks noGrp="1"/>
          </p:cNvSpPr>
          <p:nvPr>
            <p:ph type="title"/>
          </p:nvPr>
        </p:nvSpPr>
        <p:spPr>
          <a:xfrm>
            <a:off x="381000" y="1714500"/>
            <a:ext cx="2476500" cy="3048000"/>
          </a:xfrm>
        </p:spPr>
        <p:txBody>
          <a:bodyPr tIns="228600"/>
          <a:lstStyle/>
          <a:p>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381000" y="6118860"/>
            <a:ext cx="2514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17226843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6096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3" name="Content Placeholder 2"/>
          <p:cNvSpPr>
            <a:spLocks noGrp="1"/>
          </p:cNvSpPr>
          <p:nvPr>
            <p:ph idx="16" hasCustomPrompt="1"/>
          </p:nvPr>
        </p:nvSpPr>
        <p:spPr>
          <a:xfrm>
            <a:off x="9144811" y="0"/>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sp>
        <p:nvSpPr>
          <p:cNvPr id="24" name="Content Placeholder 3"/>
          <p:cNvSpPr>
            <a:spLocks noGrp="1"/>
          </p:cNvSpPr>
          <p:nvPr>
            <p:ph idx="17" hasCustomPrompt="1"/>
          </p:nvPr>
        </p:nvSpPr>
        <p:spPr>
          <a:xfrm>
            <a:off x="3048000" y="2"/>
            <a:ext cx="3048000" cy="64769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6000" b="1" dirty="0"/>
              <a:t>Text</a:t>
            </a:r>
            <a:endParaRPr lang="en-US" dirty="0"/>
          </a:p>
        </p:txBody>
      </p:sp>
      <p:cxnSp>
        <p:nvCxnSpPr>
          <p:cNvPr id="27" name="Straight Connector 26"/>
          <p:cNvCxnSpPr/>
          <p:nvPr userDrawn="1"/>
        </p:nvCxnSpPr>
        <p:spPr>
          <a:xfrm>
            <a:off x="6096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44000" y="220980"/>
            <a:ext cx="0" cy="62560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048000" y="342900"/>
            <a:ext cx="0" cy="61341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811" y="0"/>
            <a:ext cx="3048000" cy="6858000"/>
          </a:xfrm>
          <a:prstGeom prst="rect">
            <a:avLst/>
          </a:prstGeom>
          <a:noFill/>
        </p:spPr>
        <p:txBody>
          <a:bodyPr lIns="228600" tIns="228600" rIns="0" bIns="0"/>
          <a:lstStyle>
            <a:lvl1pPr>
              <a:defRPr>
                <a:latin typeface="IBM Plex Sans" panose="020B0503050000000000" pitchFamily="34" charset="0"/>
              </a:defRPr>
            </a:lvl1pPr>
          </a:lstStyle>
          <a:p>
            <a:endParaRPr lang="en-US" sz="6000" b="1" dirty="0"/>
          </a:p>
          <a:p>
            <a:endParaRPr lang="en-US" dirty="0"/>
          </a:p>
        </p:txBody>
      </p:sp>
      <p:sp>
        <p:nvSpPr>
          <p:cNvPr id="11" name="Text Placeholder 4"/>
          <p:cNvSpPr>
            <a:spLocks noGrp="1"/>
          </p:cNvSpPr>
          <p:nvPr>
            <p:ph type="body" sz="quarter" idx="11"/>
          </p:nvPr>
        </p:nvSpPr>
        <p:spPr>
          <a:xfrm>
            <a:off x="381000" y="220980"/>
            <a:ext cx="2476500" cy="685800"/>
          </a:xfrm>
          <a:prstGeom prst="rect">
            <a:avLst/>
          </a:prstGeom>
        </p:spPr>
        <p:txBody>
          <a:bodyPr lIns="0" tIns="0" rIns="0" bIns="0">
            <a:noAutofit/>
          </a:bodyPr>
          <a:lstStyle>
            <a:lvl1pPr>
              <a:defRPr sz="1333">
                <a:solidFill>
                  <a:schemeClr val="accent1"/>
                </a:solidFill>
                <a:latin typeface="IBM Plex Sans" panose="020B0503050000000000" pitchFamily="34"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2880649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938118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301340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4534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0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149259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722766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2500488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46701270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493377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41163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7133669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415759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52070511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0109646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722046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extLst>
      <p:ext uri="{BB962C8B-B14F-4D97-AF65-F5344CB8AC3E}">
        <p14:creationId xmlns:p14="http://schemas.microsoft.com/office/powerpoint/2010/main" val="289101128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203103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122911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0285735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14802928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57881838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62147644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2695857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8823882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82269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66956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381000" y="571500"/>
            <a:ext cx="11430000" cy="952500"/>
          </a:xfrm>
        </p:spPr>
        <p:txBody>
          <a:bodyPr/>
          <a:lstStyle/>
          <a:p>
            <a:r>
              <a:rPr lang="en-US" dirty="0"/>
              <a:t>Contents</a:t>
            </a:r>
          </a:p>
        </p:txBody>
      </p:sp>
      <p:sp>
        <p:nvSpPr>
          <p:cNvPr id="12"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lvl1pPr>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18323478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791662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1014553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717547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8040352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7948927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2018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426184320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507630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98438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5551852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39504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381000" y="571500"/>
            <a:ext cx="11430000" cy="9525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3810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6324600" y="1714500"/>
            <a:ext cx="5486400" cy="4381500"/>
          </a:xfrm>
        </p:spPr>
        <p:txBody>
          <a:bodyPr tIns="0"/>
          <a:lstStyle>
            <a:lvl1pPr marL="4954125" indent="-4952802" algn="just">
              <a:spcBef>
                <a:spcPts val="0"/>
              </a:spcBef>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1048974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7428354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7651710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6096000" y="0"/>
            <a:ext cx="6096000" cy="6858000"/>
          </a:xfrm>
          <a:prstGeom prst="rect">
            <a:avLst/>
          </a:prstGeom>
        </p:spPr>
      </p:pic>
    </p:spTree>
    <p:extLst>
      <p:ext uri="{BB962C8B-B14F-4D97-AF65-F5344CB8AC3E}">
        <p14:creationId xmlns:p14="http://schemas.microsoft.com/office/powerpoint/2010/main" val="35482603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6099463" y="0"/>
            <a:ext cx="6096000" cy="6858000"/>
          </a:xfrm>
          <a:prstGeom prst="rect">
            <a:avLst/>
          </a:prstGeom>
        </p:spPr>
      </p:pic>
    </p:spTree>
    <p:extLst>
      <p:ext uri="{BB962C8B-B14F-4D97-AF65-F5344CB8AC3E}">
        <p14:creationId xmlns:p14="http://schemas.microsoft.com/office/powerpoint/2010/main" val="1175879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8204254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6096000" y="0"/>
            <a:ext cx="6096000" cy="6858000"/>
          </a:xfrm>
          <a:prstGeom prst="rect">
            <a:avLst/>
          </a:prstGeom>
        </p:spPr>
      </p:pic>
    </p:spTree>
    <p:extLst>
      <p:ext uri="{BB962C8B-B14F-4D97-AF65-F5344CB8AC3E}">
        <p14:creationId xmlns:p14="http://schemas.microsoft.com/office/powerpoint/2010/main" val="3160234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a:t>
              </a:r>
              <a:r>
                <a:rPr lang="en-US" sz="333" b="0" i="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2020 IBM Corporation</a:t>
              </a:r>
              <a:r>
                <a:rPr lang="en-US" sz="666" b="0" i="0" baseline="0" dirty="0">
                  <a:solidFill>
                    <a:schemeClr val="tx2">
                      <a:lumMod val="25000"/>
                    </a:schemeClr>
                  </a:solidFill>
                  <a:latin typeface="IBM Plex Sans" charset="0"/>
                  <a:ea typeface="IBM Plex Sans" charset="0"/>
                  <a:cs typeface="IBM Plex Sans" charset="0"/>
                </a:rPr>
                <a:t>              </a:t>
              </a:r>
              <a:r>
                <a:rPr lang="en-US" sz="666"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2">
                      <a:lumMod val="25000"/>
                    </a:schemeClr>
                  </a:solidFill>
                  <a:latin typeface="IBM Plex Sans" charset="0"/>
                  <a:ea typeface="IBM Plex Sans" charset="0"/>
                  <a:cs typeface="IBM Plex Sans" charset="0"/>
                </a:rPr>
                <a:t> </a:t>
              </a:r>
              <a:fld id="{7C9968D1-C8E5-4FE3-AED4-7D4518C301B3}" type="datetime3">
                <a:rPr lang="en-US" sz="666"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2">
                    <a:lumMod val="25000"/>
                  </a:schemeClr>
                </a:solidFill>
                <a:latin typeface="IBM Plex Sans" charset="0"/>
                <a:ea typeface="IBM Plex Sans" charset="0"/>
                <a:cs typeface="IBM Plex Sans" charset="0"/>
              </a:rPr>
              <a:pPr algn="l"/>
              <a:t>‹#›</a:t>
            </a:fld>
            <a:endParaRPr lang="en-US" sz="667"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6096000" y="0"/>
            <a:ext cx="6096000" cy="68580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381000" y="571500"/>
            <a:ext cx="5524500" cy="4381500"/>
          </a:xfrm>
        </p:spPr>
        <p:txBody>
          <a:bodyPr>
            <a:noAutofit/>
          </a:bodyPr>
          <a:lstStyle>
            <a:lvl1pPr>
              <a:defRPr sz="45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800" y="6513480"/>
            <a:ext cx="475810" cy="192134"/>
          </a:xfrm>
          <a:prstGeom prst="rect">
            <a:avLst/>
          </a:prstGeom>
        </p:spPr>
      </p:pic>
    </p:spTree>
    <p:extLst>
      <p:ext uri="{BB962C8B-B14F-4D97-AF65-F5344CB8AC3E}">
        <p14:creationId xmlns:p14="http://schemas.microsoft.com/office/powerpoint/2010/main" val="845999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1227191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241875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2417600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982548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18026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00668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9"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4193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21"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6882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5190" y="6284866"/>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965243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vert="horz" lIns="0" tIns="0" rIns="0" bIns="0" rtlCol="0" anchor="t">
            <a:noAutofit/>
          </a:bodyPr>
          <a:lstStyle>
            <a:lvl1pPr>
              <a:defRPr lang="en-US" sz="1333"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5993611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10" name="Rectangle 9"/>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381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4" name="Group 13"/>
          <p:cNvGrpSpPr/>
          <p:nvPr userDrawn="1"/>
        </p:nvGrpSpPr>
        <p:grpSpPr>
          <a:xfrm>
            <a:off x="762000" y="6583046"/>
            <a:ext cx="2261125" cy="183809"/>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2655193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6"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6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6466192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391734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648936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496975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693755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99271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0583" y="0"/>
            <a:ext cx="305858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7993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4817" y="0"/>
            <a:ext cx="3079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lumMod val="20000"/>
                    <a:lumOff val="8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9055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5190" y="6284866"/>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9726371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828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4594879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2969"/>
            <a:ext cx="3048000"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282510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064933"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847869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0583"/>
            <a:ext cx="3058583" cy="6868583"/>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5463568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058583" cy="6879167"/>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1667" dirty="0">
                <a:latin typeface="IBM Plex Sans" panose="020B0503050000000000" pitchFamily="34" charset="0"/>
              </a:endParaRPr>
            </a:p>
          </p:txBody>
        </p:sp>
      </p:grpSp>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5176118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179306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033306" cy="6858000"/>
          </a:xfrm>
          <a:prstGeom prst="rect">
            <a:avLst/>
          </a:prstGeom>
        </p:spPr>
      </p:pic>
      <p:sp>
        <p:nvSpPr>
          <p:cNvPr id="4" name="Rectangle 3"/>
          <p:cNvSpPr/>
          <p:nvPr userDrawn="1"/>
        </p:nvSpPr>
        <p:spPr>
          <a:xfrm>
            <a:off x="304800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2"/>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0"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792020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3" name="Text Placeholder 23"/>
          <p:cNvSpPr>
            <a:spLocks noGrp="1"/>
          </p:cNvSpPr>
          <p:nvPr>
            <p:ph type="body" sz="quarter" idx="14" hasCustomPrompt="1"/>
          </p:nvPr>
        </p:nvSpPr>
        <p:spPr>
          <a:xfrm>
            <a:off x="381000" y="6096000"/>
            <a:ext cx="2514601" cy="40386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272881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058"/>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54864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358802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48114" y="2516171"/>
            <a:ext cx="4238573" cy="2778158"/>
          </a:xfrm>
          <a:prstGeom prst="rect">
            <a:avLst/>
          </a:prstGeom>
        </p:spPr>
      </p:pic>
    </p:spTree>
    <p:extLst>
      <p:ext uri="{BB962C8B-B14F-4D97-AF65-F5344CB8AC3E}">
        <p14:creationId xmlns:p14="http://schemas.microsoft.com/office/powerpoint/2010/main" val="12114733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tx1">
                    <a:alpha val="6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4557629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2635250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2007330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tIns="0" anchor="b"/>
          <a:lstStyle>
            <a:lvl1pPr>
              <a:defRPr sz="667" b="0">
                <a:solidFill>
                  <a:schemeClr val="bg2"/>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a:t>
              </a:r>
              <a:r>
                <a:rPr lang="en-US" sz="333" b="0" i="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2020 IBM Corporation</a:t>
              </a:r>
              <a:r>
                <a:rPr lang="en-US" sz="666" b="0" i="0" baseline="0" dirty="0">
                  <a:solidFill>
                    <a:schemeClr val="bg2"/>
                  </a:solidFill>
                  <a:latin typeface="IBM Plex Sans" charset="0"/>
                  <a:ea typeface="IBM Plex Sans" charset="0"/>
                  <a:cs typeface="IBM Plex Sans" charset="0"/>
                </a:rPr>
                <a:t>              </a:t>
              </a:r>
              <a:r>
                <a:rPr lang="en-US" sz="666"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379048" y="1714500"/>
            <a:ext cx="54864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6324600" y="1714500"/>
            <a:ext cx="54864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spTree>
    <p:extLst>
      <p:ext uri="{BB962C8B-B14F-4D97-AF65-F5344CB8AC3E}">
        <p14:creationId xmlns:p14="http://schemas.microsoft.com/office/powerpoint/2010/main" val="35960995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98" y="571500"/>
            <a:ext cx="11430000" cy="9525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38903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4298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17021843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lumMod val="40000"/>
                    <a:lumOff val="60000"/>
                  </a:schemeClr>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379048" y="6118860"/>
            <a:ext cx="5486400" cy="381000"/>
          </a:xfrm>
        </p:spPr>
        <p:txBody>
          <a:bodyPr tIns="0" anchor="b"/>
          <a:lstStyle>
            <a:lvl1pPr>
              <a:defRPr sz="667" b="0">
                <a:solidFill>
                  <a:schemeClr val="bg2">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379048" y="1714500"/>
            <a:ext cx="11430000" cy="43815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8" name="Title 1"/>
          <p:cNvSpPr>
            <a:spLocks noGrp="1"/>
          </p:cNvSpPr>
          <p:nvPr>
            <p:ph type="title"/>
          </p:nvPr>
        </p:nvSpPr>
        <p:spPr>
          <a:xfrm>
            <a:off x="381000" y="571500"/>
            <a:ext cx="11430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6531036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29159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62877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dirty="0"/>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0956" y="6284866"/>
            <a:ext cx="475811" cy="192134"/>
          </a:xfrm>
          <a:prstGeom prst="rect">
            <a:avLst/>
          </a:prstGeom>
        </p:spPr>
      </p:pic>
    </p:spTree>
    <p:extLst>
      <p:ext uri="{BB962C8B-B14F-4D97-AF65-F5344CB8AC3E}">
        <p14:creationId xmlns:p14="http://schemas.microsoft.com/office/powerpoint/2010/main" val="42420487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874802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952017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625007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59727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65880071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528694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367634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610868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872188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06343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3633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322399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729688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31467107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158102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77015859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42412994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5"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26456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135741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0332155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95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3429000" y="363176"/>
            <a:ext cx="8191500" cy="990600"/>
          </a:xfrm>
        </p:spPr>
        <p:txBody>
          <a:bodyPr>
            <a:noAutofit/>
          </a:bodyPr>
          <a:lstStyle>
            <a:lvl1pPr marL="0" indent="0">
              <a:tabLst/>
              <a:defRPr sz="3000" b="1"/>
            </a:lvl1pPr>
          </a:lstStyle>
          <a:p>
            <a:r>
              <a:rPr lang="en-US" dirty="0"/>
              <a:t>Click to edit Master title style</a:t>
            </a:r>
          </a:p>
        </p:txBody>
      </p:sp>
    </p:spTree>
    <p:extLst>
      <p:ext uri="{BB962C8B-B14F-4D97-AF65-F5344CB8AC3E}">
        <p14:creationId xmlns:p14="http://schemas.microsoft.com/office/powerpoint/2010/main" val="34232891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4881278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1"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6324600" y="1714500"/>
            <a:ext cx="5486400" cy="43815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381000" y="6118860"/>
            <a:ext cx="5486400" cy="381000"/>
          </a:xfrm>
          <a:prstGeom prst="rect">
            <a:avLst/>
          </a:prstGeo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35384668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26947581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807199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4886761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2214298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1819238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047565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9473426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60012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5380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3429000" y="363176"/>
            <a:ext cx="8191500" cy="990600"/>
          </a:xfrm>
        </p:spPr>
        <p:txBody>
          <a:bodyPr>
            <a:noAutofit/>
          </a:bodyPr>
          <a:lstStyle>
            <a:lvl1pPr marL="0" indent="0">
              <a:tabLst/>
              <a:defRPr sz="3000" b="1">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31904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2192000" cy="1219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20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79048"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1952"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6477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21516927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411318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090032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6324600" y="1714500"/>
            <a:ext cx="54864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25445051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381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5126838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379048" y="1714500"/>
            <a:ext cx="11430000" cy="43815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7698029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293031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6223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302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9144000" y="1714500"/>
            <a:ext cx="2667000" cy="43815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6186081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
        <p:nvSpPr>
          <p:cNvPr id="13" name="Content Placeholder 2"/>
          <p:cNvSpPr>
            <a:spLocks noGrp="1"/>
          </p:cNvSpPr>
          <p:nvPr>
            <p:ph idx="10"/>
          </p:nvPr>
        </p:nvSpPr>
        <p:spPr>
          <a:xfrm>
            <a:off x="6223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302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9144000" y="1714500"/>
            <a:ext cx="2667000" cy="43815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1535180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04800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381000" y="220980"/>
            <a:ext cx="2476500" cy="6858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14" name="Text Placeholder 23"/>
          <p:cNvSpPr>
            <a:spLocks noGrp="1"/>
          </p:cNvSpPr>
          <p:nvPr>
            <p:ph type="body" sz="quarter" idx="15" hasCustomPrompt="1"/>
          </p:nvPr>
        </p:nvSpPr>
        <p:spPr>
          <a:xfrm>
            <a:off x="381000" y="6096000"/>
            <a:ext cx="2514601" cy="403860"/>
          </a:xfrm>
        </p:spPr>
        <p:txBody>
          <a:bodyPr vert="horz" lIns="0" tIns="0" rIns="0" bIns="0" rtlCol="0" anchor="b">
            <a:noAutofit/>
          </a:bodyPr>
          <a:lstStyle>
            <a:lvl1pPr>
              <a:defRPr lang="en-US" sz="667"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250406" y="6583679"/>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9" y="6515113"/>
            <a:ext cx="471765" cy="190501"/>
          </a:xfrm>
          <a:prstGeom prst="rect">
            <a:avLst/>
          </a:prstGeom>
        </p:spPr>
      </p:pic>
    </p:spTree>
    <p:extLst>
      <p:ext uri="{BB962C8B-B14F-4D97-AF65-F5344CB8AC3E}">
        <p14:creationId xmlns:p14="http://schemas.microsoft.com/office/powerpoint/2010/main" val="3968626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image" Target="../media/image3.png"/><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theme" Target="../theme/theme3.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image" Target="../media/image3.png"/><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theme" Target="../theme/theme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image" Target="../media/image2.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theme" Target="../theme/theme5.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theme" Target="../theme/theme6.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8"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0556023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92" indent="-190492" algn="l" defTabSz="914363"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85"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477" indent="-190492" algn="l" defTabSz="914363"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970" indent="-190492" algn="l" defTabSz="914363"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2020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61945375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528896844"/>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2020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55541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lang="en-US" sz="1667" b="0" i="0" kern="1200" dirty="0" smtClean="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lang="en-US" sz="1667" b="0" i="0" kern="1200" dirty="0" smtClean="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lang="en-US" sz="1667" b="0" i="0" kern="1200" dirty="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721452170"/>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38098" indent="0" algn="l" defTabSz="914363" rtl="0" eaLnBrk="1" latinLnBrk="0" hangingPunct="1">
        <a:lnSpc>
          <a:spcPct val="105000"/>
        </a:lnSpc>
        <a:spcBef>
          <a:spcPts val="1000"/>
        </a:spcBef>
        <a:buFontTx/>
        <a:buNone/>
        <a:defRPr sz="1667" b="0" i="0" kern="1200">
          <a:solidFill>
            <a:schemeClr val="bg2"/>
          </a:solidFill>
          <a:latin typeface="IBM Plex Sans Regular" charset="0"/>
          <a:ea typeface="+mn-ea"/>
          <a:cs typeface="+mn-cs"/>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Regular" charset="0"/>
          <a:ea typeface="+mn-ea"/>
          <a:cs typeface="+mn-cs"/>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IBM Plex Sans Regular" charset="0"/>
          <a:ea typeface="+mn-ea"/>
          <a:cs typeface="+mn-cs"/>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bg2"/>
          </a:solidFill>
          <a:latin typeface="IBM Plex Sans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762000" y="6583046"/>
            <a:ext cx="2184925" cy="183809"/>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16 August 2020</a:t>
              </a:fld>
              <a:endParaRPr lang="en-US" sz="666"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321172608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Lst>
  <p:txStyles>
    <p:titleStyle>
      <a:lvl1pPr algn="l" defTabSz="914363" rtl="0" eaLnBrk="1" latinLnBrk="0" hangingPunct="1">
        <a:lnSpc>
          <a:spcPct val="90000"/>
        </a:lnSpc>
        <a:spcBef>
          <a:spcPct val="0"/>
        </a:spcBef>
        <a:buNone/>
        <a:defRPr sz="3000" b="0" i="0" kern="1200">
          <a:solidFill>
            <a:schemeClr val="bg2"/>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500"/>
        </a:spcBef>
        <a:buFontTx/>
        <a:buNone/>
        <a:tabLst/>
        <a:defRPr sz="1667" b="0" i="0" kern="1200">
          <a:solidFill>
            <a:schemeClr val="bg2"/>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500"/>
        </a:spcBef>
        <a:buFont typeface="Wingdings" panose="05000000000000000000" pitchFamily="2" charset="2"/>
        <a:buChar char="§"/>
        <a:defRPr sz="1667" b="0" i="0" kern="1200">
          <a:solidFill>
            <a:schemeClr val="bg2"/>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500"/>
        </a:spcBef>
        <a:buFont typeface="Arial" panose="020B0604020202020204" pitchFamily="34" charset="0"/>
        <a:buChar char="•"/>
        <a:defRPr sz="1667" b="0" i="0" kern="1200">
          <a:solidFill>
            <a:schemeClr val="bg2"/>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500"/>
        </a:spcBef>
        <a:buSzPct val="80000"/>
        <a:buFont typeface="Arial" panose="020B0604020202020204" pitchFamily="34" charset="0"/>
        <a:buChar char="–"/>
        <a:defRPr sz="1667" b="0" i="0" kern="1200">
          <a:solidFill>
            <a:schemeClr val="bg2"/>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docker.com/blog/containers-and-vms-together/" TargetMode="External"/><Relationship Id="rId2" Type="http://schemas.openxmlformats.org/officeDocument/2006/relationships/image" Target="../media/image28.png"/><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3" Type="http://schemas.openxmlformats.org/officeDocument/2006/relationships/hyperlink" Target="https://linuxcontainers.org/lxc/" TargetMode="External"/><Relationship Id="rId7" Type="http://schemas.openxmlformats.org/officeDocument/2006/relationships/hyperlink" Target="https://docs.microsoft.com/en-us/virtualization/windowscontainers/about/" TargetMode="External"/><Relationship Id="rId2" Type="http://schemas.openxmlformats.org/officeDocument/2006/relationships/hyperlink" Target="https://linuxcontainers.org/" TargetMode="External"/><Relationship Id="rId1" Type="http://schemas.openxmlformats.org/officeDocument/2006/relationships/slideLayout" Target="../slideLayouts/slideLayout90.xml"/><Relationship Id="rId6" Type="http://schemas.openxmlformats.org/officeDocument/2006/relationships/hyperlink" Target="https://www.docker.com/" TargetMode="External"/><Relationship Id="rId5" Type="http://schemas.openxmlformats.org/officeDocument/2006/relationships/hyperlink" Target="https://linuxcontainers.org/cgmanager/introduction/" TargetMode="External"/><Relationship Id="rId4" Type="http://schemas.openxmlformats.org/officeDocument/2006/relationships/hyperlink" Target="https://linuxcontainers.org/lxd/introducti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docker.com/windows-containers" TargetMode="External"/><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1676400"/>
            <a:ext cx="12192000" cy="5181600"/>
          </a:xfrm>
        </p:spPr>
      </p:pic>
      <p:sp>
        <p:nvSpPr>
          <p:cNvPr id="3" name="Title 2"/>
          <p:cNvSpPr>
            <a:spLocks noGrp="1"/>
          </p:cNvSpPr>
          <p:nvPr>
            <p:ph type="title"/>
          </p:nvPr>
        </p:nvSpPr>
        <p:spPr>
          <a:xfrm>
            <a:off x="3429000" y="342900"/>
            <a:ext cx="8763000" cy="2819400"/>
          </a:xfrm>
        </p:spPr>
        <p:txBody>
          <a:bodyPr/>
          <a:lstStyle/>
          <a:p>
            <a:r>
              <a:rPr lang="en-US" dirty="0">
                <a:latin typeface="IBM Plex Sans" charset="0"/>
                <a:ea typeface="IBM Plex Sans" charset="0"/>
                <a:cs typeface="IBM Plex Sans" charset="0"/>
              </a:rPr>
              <a:t>Spring Cloud – Cloud Container and Container Orchestration</a:t>
            </a:r>
            <a:br>
              <a:rPr lang="en-US" sz="3333" b="0" dirty="0">
                <a:latin typeface="IBM Plex Sans" charset="0"/>
                <a:ea typeface="IBM Plex Sans" charset="0"/>
                <a:cs typeface="IBM Plex Sans" charset="0"/>
              </a:rPr>
            </a:br>
            <a:br>
              <a:rPr lang="en-US" sz="3333" b="0" dirty="0">
                <a:latin typeface="IBM Plex Sans" charset="0"/>
                <a:ea typeface="IBM Plex Sans" charset="0"/>
                <a:cs typeface="IBM Plex Sans" charset="0"/>
              </a:rPr>
            </a:br>
            <a:r>
              <a:rPr lang="en-US" sz="3333" b="0" dirty="0">
                <a:latin typeface="IBM Plex Sans" charset="0"/>
                <a:ea typeface="IBM Plex Sans" charset="0"/>
                <a:cs typeface="IBM Plex Sans" charset="0"/>
              </a:rPr>
              <a:t>Audience: Developer</a:t>
            </a:r>
          </a:p>
        </p:txBody>
      </p:sp>
      <p:cxnSp>
        <p:nvCxnSpPr>
          <p:cNvPr id="5" name="Straight Connector 4"/>
          <p:cNvCxnSpPr/>
          <p:nvPr/>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VM and Containers Together</a:t>
            </a:r>
            <a:endParaRPr lang="en-IN" dirty="0"/>
          </a:p>
        </p:txBody>
      </p:sp>
      <p:pic>
        <p:nvPicPr>
          <p:cNvPr id="7" name="Picture 2">
            <a:extLst>
              <a:ext uri="{FF2B5EF4-FFF2-40B4-BE49-F238E27FC236}">
                <a16:creationId xmlns:a16="http://schemas.microsoft.com/office/drawing/2014/main" id="{F39B2207-B310-423B-9C01-32F524D62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39" y="1454241"/>
            <a:ext cx="10853721" cy="4578913"/>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6E088CA9-5350-4F39-949A-C0E054FB6AAA}"/>
              </a:ext>
            </a:extLst>
          </p:cNvPr>
          <p:cNvSpPr txBox="1">
            <a:spLocks/>
          </p:cNvSpPr>
          <p:nvPr/>
        </p:nvSpPr>
        <p:spPr>
          <a:xfrm>
            <a:off x="381000" y="6286500"/>
            <a:ext cx="5423444" cy="224044"/>
          </a:xfrm>
          <a:prstGeom prst="rect">
            <a:avLst/>
          </a:prstGeom>
        </p:spPr>
        <p:txBody>
          <a:bodyPr vert="horz" lIns="91440" tIns="45720" rIns="91440" bIns="45720" rtlCol="0">
            <a:normAutofit fontScale="92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1097280" rtl="0" eaLnBrk="1" fontAlgn="auto" latinLnBrk="0" hangingPunct="1">
              <a:lnSpc>
                <a:spcPct val="90000"/>
              </a:lnSpc>
              <a:spcBef>
                <a:spcPts val="1200"/>
              </a:spcBef>
              <a:spcAft>
                <a:spcPts val="0"/>
              </a:spcAft>
              <a:buClrTx/>
              <a:buSzTx/>
              <a:buFont typeface="Arial" panose="020B0604020202020204" pitchFamily="34" charset="0"/>
              <a:buNone/>
              <a:tabLst/>
              <a:defRPr/>
            </a:pPr>
            <a:r>
              <a:rPr kumimoji="0" lang="en-IN" sz="1200" b="0" i="0" u="none" strike="noStrike" kern="1200" cap="none" spc="0" normalizeH="0" baseline="0" noProof="0">
                <a:ln>
                  <a:noFill/>
                </a:ln>
                <a:solidFill>
                  <a:sysClr val="windowText" lastClr="000000"/>
                </a:solidFill>
                <a:effectLst/>
                <a:uLnTx/>
                <a:uFillTx/>
                <a:latin typeface="IBM Plex Sans" panose="020B0503050203000203" pitchFamily="34" charset="0"/>
                <a:hlinkClick r:id="rId3"/>
              </a:rPr>
              <a:t>https://www.docker.com/blog/containers-and-vms-together/</a:t>
            </a:r>
            <a:endParaRPr kumimoji="0" lang="en-IN" sz="1200" b="0" i="0" u="none" strike="noStrike" kern="1200" cap="none" spc="0" normalizeH="0" baseline="0" noProof="0" dirty="0">
              <a:ln>
                <a:noFill/>
              </a:ln>
              <a:solidFill>
                <a:sysClr val="windowText" lastClr="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3026502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Popular Container Providers</a:t>
            </a:r>
          </a:p>
        </p:txBody>
      </p:sp>
      <p:sp>
        <p:nvSpPr>
          <p:cNvPr id="6" name="Rectangle 5">
            <a:extLst>
              <a:ext uri="{FF2B5EF4-FFF2-40B4-BE49-F238E27FC236}">
                <a16:creationId xmlns:a16="http://schemas.microsoft.com/office/drawing/2014/main" id="{CEF17206-3E3C-44F3-9AC5-3FF528BEE411}"/>
              </a:ext>
            </a:extLst>
          </p:cNvPr>
          <p:cNvSpPr/>
          <p:nvPr/>
        </p:nvSpPr>
        <p:spPr>
          <a:xfrm>
            <a:off x="380999" y="1552027"/>
            <a:ext cx="10714349" cy="1846659"/>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hlinkClick r:id="rId2"/>
              </a:rPr>
              <a:t>Linux Containers </a:t>
            </a:r>
            <a:endParaRPr lang="en-US" sz="2000" dirty="0">
              <a:solidFill>
                <a:srgbClr val="000000"/>
              </a:solidFill>
              <a:latin typeface="IBM Plex Sans" panose="020B0503050203000203" pitchFamily="34" charset="0"/>
            </a:endParaRPr>
          </a:p>
          <a:p>
            <a:pPr marL="800100" lvl="1" indent="-342900">
              <a:buFont typeface="Arial" panose="020B0604020202020204" pitchFamily="34" charset="0"/>
              <a:buChar char="•"/>
            </a:pPr>
            <a:r>
              <a:rPr lang="en-US" dirty="0">
                <a:solidFill>
                  <a:srgbClr val="000000"/>
                </a:solidFill>
                <a:latin typeface="IBM Plex Sans" panose="020B0503050203000203" pitchFamily="34" charset="0"/>
                <a:hlinkClick r:id="rId3"/>
              </a:rPr>
              <a:t>LXC</a:t>
            </a:r>
            <a:endParaRPr lang="en-US" dirty="0">
              <a:solidFill>
                <a:srgbClr val="000000"/>
              </a:solidFill>
              <a:latin typeface="IBM Plex Sans" panose="020B0503050203000203" pitchFamily="34" charset="0"/>
            </a:endParaRPr>
          </a:p>
          <a:p>
            <a:pPr marL="800100" lvl="1" indent="-342900">
              <a:buFont typeface="Arial" panose="020B0604020202020204" pitchFamily="34" charset="0"/>
              <a:buChar char="•"/>
            </a:pPr>
            <a:r>
              <a:rPr lang="en-US" dirty="0">
                <a:solidFill>
                  <a:srgbClr val="000000"/>
                </a:solidFill>
                <a:latin typeface="IBM Plex Sans" panose="020B0503050203000203" pitchFamily="34" charset="0"/>
                <a:hlinkClick r:id="rId4"/>
              </a:rPr>
              <a:t>LXD</a:t>
            </a:r>
            <a:endParaRPr lang="en-US" dirty="0">
              <a:solidFill>
                <a:srgbClr val="000000"/>
              </a:solidFill>
              <a:latin typeface="IBM Plex Sans" panose="020B0503050203000203" pitchFamily="34" charset="0"/>
            </a:endParaRPr>
          </a:p>
          <a:p>
            <a:pPr marL="800100" lvl="1" indent="-342900">
              <a:buFont typeface="Arial" panose="020B0604020202020204" pitchFamily="34" charset="0"/>
              <a:buChar char="•"/>
            </a:pPr>
            <a:r>
              <a:rPr lang="en-US" dirty="0">
                <a:solidFill>
                  <a:srgbClr val="000000"/>
                </a:solidFill>
                <a:latin typeface="IBM Plex Sans" panose="020B0503050203000203" pitchFamily="34" charset="0"/>
                <a:hlinkClick r:id="rId5"/>
              </a:rPr>
              <a:t>CGManager</a:t>
            </a:r>
            <a:endParaRPr lang="en-US"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hlinkClick r:id="rId6"/>
              </a:rPr>
              <a:t>Docker</a:t>
            </a:r>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hlinkClick r:id="rId7"/>
              </a:rPr>
              <a:t>Windows Server Containers</a:t>
            </a:r>
            <a:endParaRPr lang="en-US" sz="20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951310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Docker</a:t>
            </a:r>
          </a:p>
        </p:txBody>
      </p:sp>
      <p:sp>
        <p:nvSpPr>
          <p:cNvPr id="6" name="Rectangle 5">
            <a:extLst>
              <a:ext uri="{FF2B5EF4-FFF2-40B4-BE49-F238E27FC236}">
                <a16:creationId xmlns:a16="http://schemas.microsoft.com/office/drawing/2014/main" id="{CEF17206-3E3C-44F3-9AC5-3FF528BEE411}"/>
              </a:ext>
            </a:extLst>
          </p:cNvPr>
          <p:cNvSpPr/>
          <p:nvPr/>
        </p:nvSpPr>
        <p:spPr>
          <a:xfrm>
            <a:off x="190499" y="1533173"/>
            <a:ext cx="11811001" cy="4401205"/>
          </a:xfrm>
          <a:prstGeom prst="rect">
            <a:avLst/>
          </a:prstGeom>
        </p:spPr>
        <p:txBody>
          <a:bodyPr wrap="square">
            <a:spAutoFit/>
          </a:bodyPr>
          <a:lstStyle/>
          <a:p>
            <a:pPr lvl="0"/>
            <a:r>
              <a:rPr lang="en-US" sz="2000" dirty="0">
                <a:solidFill>
                  <a:srgbClr val="000000"/>
                </a:solidFill>
                <a:latin typeface="IBM Plex Sans" panose="020B0503050203000203" pitchFamily="34" charset="0"/>
              </a:rPr>
              <a:t>“Docker is a platform for developing, shipping and running applications using container technology.”</a:t>
            </a:r>
          </a:p>
          <a:p>
            <a:pPr lvl="0"/>
            <a:endParaRPr lang="en-US" sz="2000" dirty="0">
              <a:solidFill>
                <a:srgbClr val="000000"/>
              </a:solidFill>
              <a:latin typeface="IBM Plex Sans" panose="020B0503050203000203" pitchFamily="34" charset="0"/>
            </a:endParaRPr>
          </a:p>
          <a:p>
            <a:pPr lvl="0"/>
            <a:endParaRPr lang="en-US" sz="2000" dirty="0">
              <a:solidFill>
                <a:srgbClr val="000000"/>
              </a:solidFill>
              <a:latin typeface="IBM Plex Sans" panose="020B0503050203000203" pitchFamily="34" charset="0"/>
            </a:endParaRPr>
          </a:p>
          <a:p>
            <a:pPr lvl="0"/>
            <a:endParaRPr lang="en-US" sz="2000" dirty="0">
              <a:solidFill>
                <a:srgbClr val="000000"/>
              </a:solidFill>
              <a:latin typeface="IBM Plex Sans" panose="020B0503050203000203" pitchFamily="34" charset="0"/>
            </a:endParaRPr>
          </a:p>
          <a:p>
            <a:pPr lvl="0"/>
            <a:endParaRPr lang="en-US" sz="2000" dirty="0">
              <a:solidFill>
                <a:srgbClr val="000000"/>
              </a:solidFill>
              <a:latin typeface="IBM Plex Sans" panose="020B0503050203000203" pitchFamily="34" charset="0"/>
            </a:endParaRPr>
          </a:p>
          <a:p>
            <a:pPr lvl="0"/>
            <a:endParaRPr lang="en-US" sz="2000" dirty="0">
              <a:solidFill>
                <a:srgbClr val="000000"/>
              </a:solidFill>
              <a:latin typeface="IBM Plex Sans" panose="020B0503050203000203" pitchFamily="34" charset="0"/>
            </a:endParaRPr>
          </a:p>
          <a:p>
            <a:pPr lvl="0"/>
            <a:endParaRPr lang="en-US" sz="2000" dirty="0">
              <a:solidFill>
                <a:srgbClr val="000000"/>
              </a:solidFill>
              <a:latin typeface="IBM Plex Sans" panose="020B0503050203000203" pitchFamily="34" charset="0"/>
            </a:endParaRPr>
          </a:p>
          <a:p>
            <a:pPr lvl="0"/>
            <a:endParaRPr lang="en-US" sz="2000" dirty="0">
              <a:solidFill>
                <a:srgbClr val="000000"/>
              </a:solidFill>
              <a:latin typeface="IBM Plex Sans" panose="020B0503050203000203" pitchFamily="34" charset="0"/>
            </a:endParaRPr>
          </a:p>
          <a:p>
            <a:pPr lvl="0"/>
            <a:endParaRPr lang="en-US" sz="2000" dirty="0">
              <a:solidFill>
                <a:srgbClr val="000000"/>
              </a:solidFill>
              <a:latin typeface="IBM Plex Sans" panose="020B0503050203000203" pitchFamily="34" charset="0"/>
            </a:endParaRPr>
          </a:p>
          <a:p>
            <a:pPr lvl="0"/>
            <a:endParaRPr lang="en-US" sz="2000" dirty="0">
              <a:solidFill>
                <a:srgbClr val="000000"/>
              </a:solidFill>
              <a:latin typeface="IBM Plex Sans" panose="020B0503050203000203" pitchFamily="34" charset="0"/>
            </a:endParaRPr>
          </a:p>
          <a:p>
            <a:pPr lvl="0"/>
            <a:r>
              <a:rPr lang="en-US" sz="2000" dirty="0">
                <a:solidFill>
                  <a:srgbClr val="000000"/>
                </a:solidFill>
                <a:latin typeface="IBM Plex Sans" panose="020B0503050203000203" pitchFamily="34" charset="0"/>
              </a:rPr>
              <a:t>Docker is an open-source project that automates the deployment of applications inside software containers, by providing an additional layer of abstraction and automation of operating system–level virtualization on Linux.</a:t>
            </a:r>
          </a:p>
          <a:p>
            <a:pPr lvl="0"/>
            <a:endParaRPr lang="en-US" sz="2000" dirty="0">
              <a:solidFill>
                <a:srgbClr val="000000"/>
              </a:solidFill>
              <a:latin typeface="IBM Plex Sans" panose="020B0503050203000203" pitchFamily="34" charset="0"/>
            </a:endParaRPr>
          </a:p>
        </p:txBody>
      </p:sp>
      <p:grpSp>
        <p:nvGrpSpPr>
          <p:cNvPr id="7" name="Group 6">
            <a:extLst>
              <a:ext uri="{FF2B5EF4-FFF2-40B4-BE49-F238E27FC236}">
                <a16:creationId xmlns:a16="http://schemas.microsoft.com/office/drawing/2014/main" id="{8EB2EBD0-ECD1-4E6A-98F3-7A842EA50D0B}"/>
              </a:ext>
            </a:extLst>
          </p:cNvPr>
          <p:cNvGrpSpPr/>
          <p:nvPr/>
        </p:nvGrpSpPr>
        <p:grpSpPr>
          <a:xfrm>
            <a:off x="4112428" y="2107564"/>
            <a:ext cx="3784282" cy="2270568"/>
            <a:chOff x="6005669" y="250924"/>
            <a:chExt cx="2757408" cy="1746427"/>
          </a:xfrm>
        </p:grpSpPr>
        <p:pic>
          <p:nvPicPr>
            <p:cNvPr id="8" name="Picture 7">
              <a:extLst>
                <a:ext uri="{FF2B5EF4-FFF2-40B4-BE49-F238E27FC236}">
                  <a16:creationId xmlns:a16="http://schemas.microsoft.com/office/drawing/2014/main" id="{06FC7015-6588-40A0-AB1D-A603AD6AE0CE}"/>
                </a:ext>
              </a:extLst>
            </p:cNvPr>
            <p:cNvPicPr>
              <a:picLocks noChangeAspect="1"/>
            </p:cNvPicPr>
            <p:nvPr/>
          </p:nvPicPr>
          <p:blipFill>
            <a:blip r:embed="rId2"/>
            <a:stretch>
              <a:fillRect/>
            </a:stretch>
          </p:blipFill>
          <p:spPr>
            <a:xfrm>
              <a:off x="6005669" y="250924"/>
              <a:ext cx="2263777" cy="1533371"/>
            </a:xfrm>
            <a:prstGeom prst="rect">
              <a:avLst/>
            </a:prstGeom>
          </p:spPr>
        </p:pic>
        <p:sp>
          <p:nvSpPr>
            <p:cNvPr id="9" name="TextBox 8">
              <a:extLst>
                <a:ext uri="{FF2B5EF4-FFF2-40B4-BE49-F238E27FC236}">
                  <a16:creationId xmlns:a16="http://schemas.microsoft.com/office/drawing/2014/main" id="{3794B278-D009-4079-BDBF-189BA7A9D520}"/>
                </a:ext>
              </a:extLst>
            </p:cNvPr>
            <p:cNvSpPr txBox="1"/>
            <p:nvPr/>
          </p:nvSpPr>
          <p:spPr>
            <a:xfrm>
              <a:off x="7775815" y="1784295"/>
              <a:ext cx="987262" cy="213056"/>
            </a:xfrm>
            <a:prstGeom prst="rect">
              <a:avLst/>
            </a:prstGeom>
            <a:noFill/>
          </p:spPr>
          <p:txBody>
            <a:bodyPr wrap="none" rtlCol="0">
              <a:spAutoFit/>
            </a:bodyPr>
            <a:lstStyle/>
            <a:p>
              <a:r>
                <a:rPr lang="de-CH" sz="1200" dirty="0">
                  <a:solidFill>
                    <a:prstClr val="black"/>
                  </a:solidFill>
                  <a:latin typeface="Calibri" panose="020F0502020204030204"/>
                </a:rPr>
                <a:t>[www.docker.com]</a:t>
              </a:r>
              <a:endParaRPr lang="en-US" sz="1200" dirty="0">
                <a:solidFill>
                  <a:prstClr val="black"/>
                </a:solidFill>
                <a:latin typeface="Calibri" panose="020F0502020204030204"/>
              </a:endParaRPr>
            </a:p>
          </p:txBody>
        </p:sp>
      </p:grpSp>
      <p:sp>
        <p:nvSpPr>
          <p:cNvPr id="4" name="Rectangle 3">
            <a:extLst>
              <a:ext uri="{FF2B5EF4-FFF2-40B4-BE49-F238E27FC236}">
                <a16:creationId xmlns:a16="http://schemas.microsoft.com/office/drawing/2014/main" id="{02CFAD59-2E28-4934-8BD2-2AC74728AC57}"/>
              </a:ext>
            </a:extLst>
          </p:cNvPr>
          <p:cNvSpPr/>
          <p:nvPr/>
        </p:nvSpPr>
        <p:spPr>
          <a:xfrm>
            <a:off x="190499" y="6218299"/>
            <a:ext cx="1830950" cy="261610"/>
          </a:xfrm>
          <a:prstGeom prst="rect">
            <a:avLst/>
          </a:prstGeom>
        </p:spPr>
        <p:txBody>
          <a:bodyPr wrap="none">
            <a:spAutoFit/>
          </a:bodyPr>
          <a:lstStyle/>
          <a:p>
            <a:r>
              <a:rPr lang="en-IN" sz="1100" dirty="0">
                <a:latin typeface="IBM Plex Sans" panose="020B0503050203000203" pitchFamily="34" charset="0"/>
              </a:rPr>
              <a:t>[Source: en.wikipedia.org]</a:t>
            </a:r>
          </a:p>
        </p:txBody>
      </p:sp>
    </p:spTree>
    <p:extLst>
      <p:ext uri="{BB962C8B-B14F-4D97-AF65-F5344CB8AC3E}">
        <p14:creationId xmlns:p14="http://schemas.microsoft.com/office/powerpoint/2010/main" val="1037360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Docker Adoption</a:t>
            </a:r>
          </a:p>
        </p:txBody>
      </p:sp>
      <p:grpSp>
        <p:nvGrpSpPr>
          <p:cNvPr id="7" name="Group 6">
            <a:extLst>
              <a:ext uri="{FF2B5EF4-FFF2-40B4-BE49-F238E27FC236}">
                <a16:creationId xmlns:a16="http://schemas.microsoft.com/office/drawing/2014/main" id="{8EB2EBD0-ECD1-4E6A-98F3-7A842EA50D0B}"/>
              </a:ext>
            </a:extLst>
          </p:cNvPr>
          <p:cNvGrpSpPr/>
          <p:nvPr/>
        </p:nvGrpSpPr>
        <p:grpSpPr>
          <a:xfrm>
            <a:off x="9348058" y="1466542"/>
            <a:ext cx="2353749" cy="1455768"/>
            <a:chOff x="6005669" y="250924"/>
            <a:chExt cx="2757408" cy="1746427"/>
          </a:xfrm>
        </p:grpSpPr>
        <p:pic>
          <p:nvPicPr>
            <p:cNvPr id="8" name="Picture 7">
              <a:extLst>
                <a:ext uri="{FF2B5EF4-FFF2-40B4-BE49-F238E27FC236}">
                  <a16:creationId xmlns:a16="http://schemas.microsoft.com/office/drawing/2014/main" id="{06FC7015-6588-40A0-AB1D-A603AD6AE0CE}"/>
                </a:ext>
              </a:extLst>
            </p:cNvPr>
            <p:cNvPicPr>
              <a:picLocks noChangeAspect="1"/>
            </p:cNvPicPr>
            <p:nvPr/>
          </p:nvPicPr>
          <p:blipFill>
            <a:blip r:embed="rId2"/>
            <a:stretch>
              <a:fillRect/>
            </a:stretch>
          </p:blipFill>
          <p:spPr>
            <a:xfrm>
              <a:off x="6005669" y="250924"/>
              <a:ext cx="2263777" cy="1533371"/>
            </a:xfrm>
            <a:prstGeom prst="rect">
              <a:avLst/>
            </a:prstGeom>
          </p:spPr>
        </p:pic>
        <p:sp>
          <p:nvSpPr>
            <p:cNvPr id="9" name="TextBox 8">
              <a:extLst>
                <a:ext uri="{FF2B5EF4-FFF2-40B4-BE49-F238E27FC236}">
                  <a16:creationId xmlns:a16="http://schemas.microsoft.com/office/drawing/2014/main" id="{3794B278-D009-4079-BDBF-189BA7A9D520}"/>
                </a:ext>
              </a:extLst>
            </p:cNvPr>
            <p:cNvSpPr txBox="1"/>
            <p:nvPr/>
          </p:nvSpPr>
          <p:spPr>
            <a:xfrm>
              <a:off x="7775815" y="1784295"/>
              <a:ext cx="987262" cy="213056"/>
            </a:xfrm>
            <a:prstGeom prst="rect">
              <a:avLst/>
            </a:prstGeom>
            <a:noFill/>
          </p:spPr>
          <p:txBody>
            <a:bodyPr wrap="none" rtlCol="0">
              <a:spAutoFit/>
            </a:bodyPr>
            <a:lstStyle/>
            <a:p>
              <a:r>
                <a:rPr lang="de-CH" sz="1200" dirty="0">
                  <a:solidFill>
                    <a:prstClr val="black"/>
                  </a:solidFill>
                  <a:latin typeface="Calibri" panose="020F0502020204030204"/>
                </a:rPr>
                <a:t>[www.docker.com]</a:t>
              </a:r>
              <a:endParaRPr lang="en-US" sz="1200" dirty="0">
                <a:solidFill>
                  <a:prstClr val="black"/>
                </a:solidFill>
                <a:latin typeface="Calibri" panose="020F0502020204030204"/>
              </a:endParaRPr>
            </a:p>
          </p:txBody>
        </p:sp>
      </p:grpSp>
      <p:sp>
        <p:nvSpPr>
          <p:cNvPr id="4" name="Rectangle 3">
            <a:extLst>
              <a:ext uri="{FF2B5EF4-FFF2-40B4-BE49-F238E27FC236}">
                <a16:creationId xmlns:a16="http://schemas.microsoft.com/office/drawing/2014/main" id="{02CFAD59-2E28-4934-8BD2-2AC74728AC57}"/>
              </a:ext>
            </a:extLst>
          </p:cNvPr>
          <p:cNvSpPr/>
          <p:nvPr/>
        </p:nvSpPr>
        <p:spPr>
          <a:xfrm>
            <a:off x="190499" y="6218299"/>
            <a:ext cx="4471096" cy="261610"/>
          </a:xfrm>
          <a:prstGeom prst="rect">
            <a:avLst/>
          </a:prstGeom>
        </p:spPr>
        <p:txBody>
          <a:bodyPr wrap="none">
            <a:spAutoFit/>
          </a:bodyPr>
          <a:lstStyle/>
          <a:p>
            <a:r>
              <a:rPr lang="fr-FR" sz="1100" dirty="0">
                <a:latin typeface="IBM Plex Sans" panose="020B0503050203000203" pitchFamily="34" charset="0"/>
              </a:rPr>
              <a:t>Image Source :https://sysdig.com/blog/2018-docker-usage-report/</a:t>
            </a:r>
          </a:p>
        </p:txBody>
      </p:sp>
      <p:pic>
        <p:nvPicPr>
          <p:cNvPr id="10" name="Picture 9">
            <a:extLst>
              <a:ext uri="{FF2B5EF4-FFF2-40B4-BE49-F238E27FC236}">
                <a16:creationId xmlns:a16="http://schemas.microsoft.com/office/drawing/2014/main" id="{2CC616AA-71CF-41FF-9A56-3ACAAA6BC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583" y="3237510"/>
            <a:ext cx="10821972" cy="1821698"/>
          </a:xfrm>
          <a:prstGeom prst="rect">
            <a:avLst/>
          </a:prstGeom>
        </p:spPr>
      </p:pic>
      <p:sp>
        <p:nvSpPr>
          <p:cNvPr id="12" name="Rectangle 11">
            <a:extLst>
              <a:ext uri="{FF2B5EF4-FFF2-40B4-BE49-F238E27FC236}">
                <a16:creationId xmlns:a16="http://schemas.microsoft.com/office/drawing/2014/main" id="{994B297C-C620-4117-A8E8-EED74758BB8A}"/>
              </a:ext>
            </a:extLst>
          </p:cNvPr>
          <p:cNvSpPr/>
          <p:nvPr/>
        </p:nvSpPr>
        <p:spPr>
          <a:xfrm>
            <a:off x="2906437" y="5180509"/>
            <a:ext cx="7613877" cy="387798"/>
          </a:xfrm>
          <a:prstGeom prst="rect">
            <a:avLst/>
          </a:prstGeom>
        </p:spPr>
        <p:txBody>
          <a:bodyPr wrap="square">
            <a:spAutoFit/>
          </a:bodyPr>
          <a:lstStyle/>
          <a:p>
            <a:pPr defTabSz="1097280"/>
            <a:r>
              <a:rPr lang="en-US" sz="1920" b="1" dirty="0">
                <a:solidFill>
                  <a:prstClr val="black"/>
                </a:solidFill>
                <a:latin typeface="Calibri" panose="020F0502020204030204"/>
              </a:rPr>
              <a:t>Figure  : Container runtimes: Docker leads, followed by </a:t>
            </a:r>
            <a:r>
              <a:rPr lang="en-US" sz="1920" b="1" dirty="0" err="1">
                <a:solidFill>
                  <a:prstClr val="black"/>
                </a:solidFill>
                <a:latin typeface="Calibri" panose="020F0502020204030204"/>
              </a:rPr>
              <a:t>rkt</a:t>
            </a:r>
            <a:r>
              <a:rPr lang="en-US" sz="1920" b="1" dirty="0">
                <a:solidFill>
                  <a:prstClr val="black"/>
                </a:solidFill>
                <a:latin typeface="Calibri" panose="020F0502020204030204"/>
              </a:rPr>
              <a:t> and Mesos.</a:t>
            </a:r>
            <a:endParaRPr lang="en-IN" sz="1920" dirty="0">
              <a:solidFill>
                <a:prstClr val="black"/>
              </a:solidFill>
              <a:latin typeface="Calibri" panose="020F0502020204030204"/>
            </a:endParaRPr>
          </a:p>
        </p:txBody>
      </p:sp>
    </p:spTree>
    <p:extLst>
      <p:ext uri="{BB962C8B-B14F-4D97-AF65-F5344CB8AC3E}">
        <p14:creationId xmlns:p14="http://schemas.microsoft.com/office/powerpoint/2010/main" val="808850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sv-SE" dirty="0"/>
              <a:t>What is Docker: Docker versus VM</a:t>
            </a:r>
            <a:endParaRPr lang="en-IN" dirty="0"/>
          </a:p>
        </p:txBody>
      </p:sp>
      <p:sp>
        <p:nvSpPr>
          <p:cNvPr id="11" name="Rectangle 10">
            <a:extLst>
              <a:ext uri="{FF2B5EF4-FFF2-40B4-BE49-F238E27FC236}">
                <a16:creationId xmlns:a16="http://schemas.microsoft.com/office/drawing/2014/main" id="{6E3DE1D9-A2AC-4440-B0F0-1E5B1695ECB7}"/>
              </a:ext>
            </a:extLst>
          </p:cNvPr>
          <p:cNvSpPr/>
          <p:nvPr/>
        </p:nvSpPr>
        <p:spPr>
          <a:xfrm>
            <a:off x="380999" y="1552027"/>
            <a:ext cx="10714349" cy="1261884"/>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Provide a uniformed wrapper around a software package: «Build, Ship and Run Any App, Anywhere» [www.docker.com]</a:t>
            </a:r>
          </a:p>
          <a:p>
            <a:pPr marL="800100" lvl="1" indent="-342900">
              <a:buFont typeface="Arial" panose="020B0604020202020204" pitchFamily="34" charset="0"/>
              <a:buChar char="•"/>
            </a:pPr>
            <a:r>
              <a:rPr lang="en-US" dirty="0">
                <a:solidFill>
                  <a:srgbClr val="000000"/>
                </a:solidFill>
                <a:latin typeface="IBM Plex Sans" panose="020B0503050203000203" pitchFamily="34" charset="0"/>
              </a:rPr>
              <a:t>Similar to shipping containers: The container is always the same, regardless of the contents and thus fits on all trucks, cranes, ships, ...</a:t>
            </a:r>
          </a:p>
        </p:txBody>
      </p:sp>
      <p:pic>
        <p:nvPicPr>
          <p:cNvPr id="13" name="Picture 12">
            <a:extLst>
              <a:ext uri="{FF2B5EF4-FFF2-40B4-BE49-F238E27FC236}">
                <a16:creationId xmlns:a16="http://schemas.microsoft.com/office/drawing/2014/main" id="{C9511327-C3E1-4342-8230-A451656F736C}"/>
              </a:ext>
            </a:extLst>
          </p:cNvPr>
          <p:cNvPicPr>
            <a:picLocks noChangeAspect="1"/>
          </p:cNvPicPr>
          <p:nvPr/>
        </p:nvPicPr>
        <p:blipFill>
          <a:blip r:embed="rId2"/>
          <a:stretch>
            <a:fillRect/>
          </a:stretch>
        </p:blipFill>
        <p:spPr>
          <a:xfrm>
            <a:off x="6316189" y="2578240"/>
            <a:ext cx="3647899" cy="4069021"/>
          </a:xfrm>
          <a:prstGeom prst="rect">
            <a:avLst/>
          </a:prstGeom>
        </p:spPr>
      </p:pic>
      <p:pic>
        <p:nvPicPr>
          <p:cNvPr id="14" name="Picture 13">
            <a:extLst>
              <a:ext uri="{FF2B5EF4-FFF2-40B4-BE49-F238E27FC236}">
                <a16:creationId xmlns:a16="http://schemas.microsoft.com/office/drawing/2014/main" id="{00A7DA3F-FCF5-4D0A-A449-4260DA9CBDC8}"/>
              </a:ext>
            </a:extLst>
          </p:cNvPr>
          <p:cNvPicPr>
            <a:picLocks noChangeAspect="1"/>
          </p:cNvPicPr>
          <p:nvPr/>
        </p:nvPicPr>
        <p:blipFill>
          <a:blip r:embed="rId3"/>
          <a:stretch>
            <a:fillRect/>
          </a:stretch>
        </p:blipFill>
        <p:spPr>
          <a:xfrm>
            <a:off x="2090274" y="3155100"/>
            <a:ext cx="3709693" cy="2979918"/>
          </a:xfrm>
          <a:prstGeom prst="rect">
            <a:avLst/>
          </a:prstGeom>
        </p:spPr>
      </p:pic>
    </p:spTree>
    <p:extLst>
      <p:ext uri="{BB962C8B-B14F-4D97-AF65-F5344CB8AC3E}">
        <p14:creationId xmlns:p14="http://schemas.microsoft.com/office/powerpoint/2010/main" val="231973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sv-SE" dirty="0"/>
              <a:t>Docker Run Platforms</a:t>
            </a:r>
            <a:endParaRPr lang="en-IN" dirty="0"/>
          </a:p>
        </p:txBody>
      </p:sp>
      <p:sp>
        <p:nvSpPr>
          <p:cNvPr id="11" name="Rectangle 10">
            <a:extLst>
              <a:ext uri="{FF2B5EF4-FFF2-40B4-BE49-F238E27FC236}">
                <a16:creationId xmlns:a16="http://schemas.microsoft.com/office/drawing/2014/main" id="{6E3DE1D9-A2AC-4440-B0F0-1E5B1695ECB7}"/>
              </a:ext>
            </a:extLst>
          </p:cNvPr>
          <p:cNvSpPr/>
          <p:nvPr/>
        </p:nvSpPr>
        <p:spPr>
          <a:xfrm>
            <a:off x="5867400" y="2647496"/>
            <a:ext cx="5901179" cy="2246769"/>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Various Linux distributions (Ubuntu, Fedora, RHEL, Centos, openSUSE, ...)</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Cloud (Amazon EC2, Google Compute Engine, Rackspace)</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Docker containers and its functionality to Windows Server (sometimes referred to as </a:t>
            </a:r>
            <a:r>
              <a:rPr lang="en-US" sz="2000" dirty="0">
                <a:solidFill>
                  <a:srgbClr val="000000"/>
                </a:solidFill>
                <a:latin typeface="IBM Plex Sans" panose="020B0503050203000203" pitchFamily="34" charset="0"/>
                <a:hlinkClick r:id="rId2"/>
              </a:rPr>
              <a:t>Docker Windows containers</a:t>
            </a:r>
            <a:r>
              <a:rPr lang="en-US" sz="2000" dirty="0">
                <a:solidFill>
                  <a:srgbClr val="000000"/>
                </a:solidFill>
                <a:latin typeface="IBM Plex Sans" panose="020B0503050203000203" pitchFamily="34" charset="0"/>
              </a:rPr>
              <a:t>).</a:t>
            </a:r>
          </a:p>
        </p:txBody>
      </p:sp>
      <p:pic>
        <p:nvPicPr>
          <p:cNvPr id="7" name="Picture 6">
            <a:extLst>
              <a:ext uri="{FF2B5EF4-FFF2-40B4-BE49-F238E27FC236}">
                <a16:creationId xmlns:a16="http://schemas.microsoft.com/office/drawing/2014/main" id="{864834B7-3DA4-4705-9FB4-F233CBA55A6E}"/>
              </a:ext>
            </a:extLst>
          </p:cNvPr>
          <p:cNvPicPr>
            <a:picLocks noChangeAspect="1"/>
          </p:cNvPicPr>
          <p:nvPr/>
        </p:nvPicPr>
        <p:blipFill>
          <a:blip r:embed="rId3"/>
          <a:stretch>
            <a:fillRect/>
          </a:stretch>
        </p:blipFill>
        <p:spPr>
          <a:xfrm>
            <a:off x="660858" y="2506475"/>
            <a:ext cx="4926684" cy="2528813"/>
          </a:xfrm>
          <a:prstGeom prst="rect">
            <a:avLst/>
          </a:prstGeom>
        </p:spPr>
      </p:pic>
    </p:spTree>
    <p:extLst>
      <p:ext uri="{BB962C8B-B14F-4D97-AF65-F5344CB8AC3E}">
        <p14:creationId xmlns:p14="http://schemas.microsoft.com/office/powerpoint/2010/main" val="2271240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sv-SE" dirty="0"/>
              <a:t>Docker Terminology</a:t>
            </a:r>
            <a:endParaRPr lang="en-IN" dirty="0"/>
          </a:p>
        </p:txBody>
      </p:sp>
      <p:graphicFrame>
        <p:nvGraphicFramePr>
          <p:cNvPr id="6" name="Table 5">
            <a:extLst>
              <a:ext uri="{FF2B5EF4-FFF2-40B4-BE49-F238E27FC236}">
                <a16:creationId xmlns:a16="http://schemas.microsoft.com/office/drawing/2014/main" id="{29DBEB13-C183-4459-B4D6-BCC0BAF303CC}"/>
              </a:ext>
            </a:extLst>
          </p:cNvPr>
          <p:cNvGraphicFramePr>
            <a:graphicFrameLocks noGrp="1"/>
          </p:cNvGraphicFramePr>
          <p:nvPr>
            <p:extLst>
              <p:ext uri="{D42A27DB-BD31-4B8C-83A1-F6EECF244321}">
                <p14:modId xmlns:p14="http://schemas.microsoft.com/office/powerpoint/2010/main" val="642947233"/>
              </p:ext>
            </p:extLst>
          </p:nvPr>
        </p:nvGraphicFramePr>
        <p:xfrm>
          <a:off x="755061" y="1781916"/>
          <a:ext cx="10443982" cy="2928408"/>
        </p:xfrm>
        <a:graphic>
          <a:graphicData uri="http://schemas.openxmlformats.org/drawingml/2006/table">
            <a:tbl>
              <a:tblPr firstRow="1" bandRow="1">
                <a:tableStyleId>{69CF1AB2-1976-4502-BF36-3FF5EA218861}</a:tableStyleId>
              </a:tblPr>
              <a:tblGrid>
                <a:gridCol w="10443982">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600" b="1" u="none" strike="noStrike" cap="none" normalizeH="0" baseline="0" dirty="0">
                          <a:ln>
                            <a:noFill/>
                          </a:ln>
                          <a:effectLst/>
                          <a:latin typeface="IBM Plex Sans" panose="020B0503050203000203" pitchFamily="34" charset="0"/>
                        </a:rPr>
                        <a:t>Image</a:t>
                      </a:r>
                      <a:r>
                        <a:rPr kumimoji="0" lang="en-US" altLang="en-US" sz="1600" b="0" u="none" strike="noStrike" cap="none" normalizeH="0" baseline="0" dirty="0">
                          <a:ln>
                            <a:noFill/>
                          </a:ln>
                          <a:effectLst/>
                          <a:latin typeface="IBM Plex Sans" panose="020B0503050203000203" pitchFamily="34" charset="0"/>
                        </a:rPr>
                        <a:t>: A read-only snapshot of a container that is stored in Docker Hub or in private repository. You use an image as a template for building containers.</a:t>
                      </a:r>
                    </a:p>
                  </a:txBody>
                  <a:tcPr marL="2286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6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Container</a:t>
                      </a:r>
                      <a:r>
                        <a:rPr kumimoji="0" lang="en-US" alt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 The standard unit where the application service is located or transported.</a:t>
                      </a:r>
                    </a:p>
                  </a:txBody>
                  <a:tcPr marL="228600" anchor="ctr" horzOverflow="overflow"/>
                </a:tc>
                <a:extLst>
                  <a:ext uri="{0D108BD9-81ED-4DB2-BD59-A6C34878D82A}">
                    <a16:rowId xmlns:a16="http://schemas.microsoft.com/office/drawing/2014/main" val="3579174448"/>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6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Registry</a:t>
                      </a:r>
                      <a:r>
                        <a:rPr kumimoji="0" lang="en-US" alt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 The registry stores, distributes, and shares container images. It is available in software as a service (SaaS) or in an enterprise to deploy anywhere you that you choose. Docker Hub is a popular registry.</a:t>
                      </a:r>
                    </a:p>
                  </a:txBody>
                  <a:tcPr marL="228600" anchor="ctr" horzOverflow="overflow"/>
                </a:tc>
                <a:extLst>
                  <a:ext uri="{0D108BD9-81ED-4DB2-BD59-A6C34878D82A}">
                    <a16:rowId xmlns:a16="http://schemas.microsoft.com/office/drawing/2014/main" val="1251588813"/>
                  </a:ext>
                </a:extLst>
              </a:tr>
              <a:tr h="473604">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6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Docker Engine</a:t>
                      </a:r>
                      <a:r>
                        <a:rPr kumimoji="0" lang="en-US" alt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 A program that creates, ships, and runs application containers. The engine runs on any physical or virtual machine or server locally, in private or public cloud. The client communicates with the engine to run commands.</a:t>
                      </a:r>
                    </a:p>
                  </a:txBody>
                  <a:tcPr marL="228600" anchor="ctr" horzOverflow="overflow"/>
                </a:tc>
                <a:extLst>
                  <a:ext uri="{0D108BD9-81ED-4DB2-BD59-A6C34878D82A}">
                    <a16:rowId xmlns:a16="http://schemas.microsoft.com/office/drawing/2014/main" val="83888669"/>
                  </a:ext>
                </a:extLst>
              </a:tr>
              <a:tr h="473604">
                <a:tc>
                  <a:txBody>
                    <a:body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6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Docker File</a:t>
                      </a:r>
                      <a:r>
                        <a:rPr kumimoji="0" lang="en-US" alt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 An entity that stores a simple, descriptive set of instructions.</a:t>
                      </a:r>
                    </a:p>
                  </a:txBody>
                  <a:tcPr marL="228600" anchor="ctr" horzOverflow="overflow"/>
                </a:tc>
                <a:extLst>
                  <a:ext uri="{0D108BD9-81ED-4DB2-BD59-A6C34878D82A}">
                    <a16:rowId xmlns:a16="http://schemas.microsoft.com/office/drawing/2014/main" val="346709556"/>
                  </a:ext>
                </a:extLst>
              </a:tr>
            </a:tbl>
          </a:graphicData>
        </a:graphic>
      </p:graphicFrame>
    </p:spTree>
    <p:extLst>
      <p:ext uri="{BB962C8B-B14F-4D97-AF65-F5344CB8AC3E}">
        <p14:creationId xmlns:p14="http://schemas.microsoft.com/office/powerpoint/2010/main" val="1305527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sv-SE" dirty="0"/>
              <a:t>Docker Terminology (continued)</a:t>
            </a:r>
            <a:endParaRPr lang="en-IN" dirty="0"/>
          </a:p>
        </p:txBody>
      </p:sp>
      <p:graphicFrame>
        <p:nvGraphicFramePr>
          <p:cNvPr id="8" name="Table 3">
            <a:extLst>
              <a:ext uri="{FF2B5EF4-FFF2-40B4-BE49-F238E27FC236}">
                <a16:creationId xmlns:a16="http://schemas.microsoft.com/office/drawing/2014/main" id="{C1A34B19-C457-4461-9416-454AE40B0A13}"/>
              </a:ext>
            </a:extLst>
          </p:cNvPr>
          <p:cNvGraphicFramePr>
            <a:graphicFrameLocks noGrp="1"/>
          </p:cNvGraphicFramePr>
          <p:nvPr>
            <p:extLst>
              <p:ext uri="{D42A27DB-BD31-4B8C-83A1-F6EECF244321}">
                <p14:modId xmlns:p14="http://schemas.microsoft.com/office/powerpoint/2010/main" val="3971801291"/>
              </p:ext>
            </p:extLst>
          </p:nvPr>
        </p:nvGraphicFramePr>
        <p:xfrm>
          <a:off x="952106" y="1341120"/>
          <a:ext cx="10746558" cy="4871144"/>
        </p:xfrm>
        <a:graphic>
          <a:graphicData uri="http://schemas.openxmlformats.org/drawingml/2006/table">
            <a:tbl>
              <a:tblPr firstRow="1" bandRow="1">
                <a:tableStyleId>{5C22544A-7EE6-4342-B048-85BDC9FD1C3A}</a:tableStyleId>
              </a:tblPr>
              <a:tblGrid>
                <a:gridCol w="5373279">
                  <a:extLst>
                    <a:ext uri="{9D8B030D-6E8A-4147-A177-3AD203B41FA5}">
                      <a16:colId xmlns:a16="http://schemas.microsoft.com/office/drawing/2014/main" val="2249408118"/>
                    </a:ext>
                  </a:extLst>
                </a:gridCol>
                <a:gridCol w="5373279">
                  <a:extLst>
                    <a:ext uri="{9D8B030D-6E8A-4147-A177-3AD203B41FA5}">
                      <a16:colId xmlns:a16="http://schemas.microsoft.com/office/drawing/2014/main" val="1162918427"/>
                    </a:ext>
                  </a:extLst>
                </a:gridCol>
              </a:tblGrid>
              <a:tr h="419827">
                <a:tc>
                  <a:txBody>
                    <a:bodyPr/>
                    <a:lstStyle/>
                    <a:p>
                      <a:pPr algn="ctr"/>
                      <a:r>
                        <a:rPr lang="en-IN" dirty="0">
                          <a:latin typeface="IBM Plex Sans" panose="020B0503050203000203" pitchFamily="34" charset="0"/>
                        </a:rPr>
                        <a:t>Image</a:t>
                      </a:r>
                    </a:p>
                  </a:txBody>
                  <a:tcPr>
                    <a:solidFill>
                      <a:srgbClr val="C9DEFF"/>
                    </a:solidFill>
                  </a:tcPr>
                </a:tc>
                <a:tc>
                  <a:txBody>
                    <a:bodyPr/>
                    <a:lstStyle/>
                    <a:p>
                      <a:pPr algn="ctr"/>
                      <a:r>
                        <a:rPr lang="en-IN" dirty="0">
                          <a:latin typeface="IBM Plex Sans" panose="020B0503050203000203" pitchFamily="34" charset="0"/>
                        </a:rPr>
                        <a:t>Container</a:t>
                      </a:r>
                    </a:p>
                  </a:txBody>
                  <a:tcPr>
                    <a:solidFill>
                      <a:srgbClr val="C9DEFF"/>
                    </a:solidFill>
                  </a:tcPr>
                </a:tc>
                <a:extLst>
                  <a:ext uri="{0D108BD9-81ED-4DB2-BD59-A6C34878D82A}">
                    <a16:rowId xmlns:a16="http://schemas.microsoft.com/office/drawing/2014/main" val="3318773487"/>
                  </a:ext>
                </a:extLst>
              </a:tr>
              <a:tr h="4451317">
                <a:tc>
                  <a:txBody>
                    <a:bodyPr/>
                    <a:lstStyle/>
                    <a:p>
                      <a:pPr marL="342900" indent="-342900">
                        <a:buFont typeface="Wingdings" panose="05000000000000000000" pitchFamily="2" charset="2"/>
                        <a:buChar char="q"/>
                      </a:pPr>
                      <a:r>
                        <a:rPr lang="en-US" sz="2400" b="1" dirty="0">
                          <a:solidFill>
                            <a:schemeClr val="bg2"/>
                          </a:solidFill>
                          <a:latin typeface="IBM Plex Sans" panose="020B0503050203000203" pitchFamily="34" charset="0"/>
                        </a:rPr>
                        <a:t>images</a:t>
                      </a:r>
                      <a:r>
                        <a:rPr lang="en-US" sz="2400" dirty="0">
                          <a:solidFill>
                            <a:schemeClr val="bg2"/>
                          </a:solidFill>
                          <a:latin typeface="IBM Plex Sans" panose="020B0503050203000203" pitchFamily="34" charset="0"/>
                        </a:rPr>
                        <a:t>: List all local images</a:t>
                      </a:r>
                    </a:p>
                    <a:p>
                      <a:pPr marL="342900" indent="-342900">
                        <a:buFont typeface="Wingdings" panose="05000000000000000000" pitchFamily="2" charset="2"/>
                        <a:buChar char="q"/>
                      </a:pPr>
                      <a:r>
                        <a:rPr lang="en-US" sz="2400" b="1" dirty="0">
                          <a:solidFill>
                            <a:schemeClr val="bg2"/>
                          </a:solidFill>
                          <a:latin typeface="IBM Plex Sans" panose="020B0503050203000203" pitchFamily="34" charset="0"/>
                        </a:rPr>
                        <a:t>run</a:t>
                      </a:r>
                      <a:r>
                        <a:rPr lang="en-US" sz="2400" dirty="0">
                          <a:solidFill>
                            <a:schemeClr val="bg2"/>
                          </a:solidFill>
                          <a:latin typeface="IBM Plex Sans" panose="020B0503050203000203" pitchFamily="34" charset="0"/>
                        </a:rPr>
                        <a:t>: Create a container from an image and execute a command in it</a:t>
                      </a:r>
                    </a:p>
                    <a:p>
                      <a:pPr marL="342900" indent="-342900">
                        <a:buFont typeface="Wingdings" panose="05000000000000000000" pitchFamily="2" charset="2"/>
                        <a:buChar char="q"/>
                      </a:pPr>
                      <a:r>
                        <a:rPr lang="en-US" sz="2400" b="1" dirty="0">
                          <a:solidFill>
                            <a:schemeClr val="bg2"/>
                          </a:solidFill>
                          <a:latin typeface="IBM Plex Sans" panose="020B0503050203000203" pitchFamily="34" charset="0"/>
                        </a:rPr>
                        <a:t>tag</a:t>
                      </a:r>
                      <a:r>
                        <a:rPr lang="en-US" sz="2400" dirty="0">
                          <a:solidFill>
                            <a:schemeClr val="bg2"/>
                          </a:solidFill>
                          <a:latin typeface="IBM Plex Sans" panose="020B0503050203000203" pitchFamily="34" charset="0"/>
                        </a:rPr>
                        <a:t>: Tag an image</a:t>
                      </a:r>
                    </a:p>
                    <a:p>
                      <a:pPr marL="342900" indent="-342900">
                        <a:buFont typeface="Wingdings" panose="05000000000000000000" pitchFamily="2" charset="2"/>
                        <a:buChar char="q"/>
                      </a:pPr>
                      <a:r>
                        <a:rPr lang="en-US" sz="2400" b="1" dirty="0">
                          <a:solidFill>
                            <a:schemeClr val="bg2"/>
                          </a:solidFill>
                          <a:latin typeface="IBM Plex Sans" panose="020B0503050203000203" pitchFamily="34" charset="0"/>
                        </a:rPr>
                        <a:t>pull</a:t>
                      </a:r>
                      <a:r>
                        <a:rPr lang="en-US" sz="2400" dirty="0">
                          <a:solidFill>
                            <a:schemeClr val="bg2"/>
                          </a:solidFill>
                          <a:latin typeface="IBM Plex Sans" panose="020B0503050203000203" pitchFamily="34" charset="0"/>
                        </a:rPr>
                        <a:t>: Download image from repository</a:t>
                      </a:r>
                    </a:p>
                    <a:p>
                      <a:pPr marL="342900" indent="-342900">
                        <a:buFont typeface="Wingdings" panose="05000000000000000000" pitchFamily="2" charset="2"/>
                        <a:buChar char="q"/>
                      </a:pPr>
                      <a:r>
                        <a:rPr lang="en-US" sz="2400" b="1" dirty="0" err="1">
                          <a:solidFill>
                            <a:schemeClr val="bg2"/>
                          </a:solidFill>
                          <a:latin typeface="IBM Plex Sans" panose="020B0503050203000203" pitchFamily="34" charset="0"/>
                        </a:rPr>
                        <a:t>rmi</a:t>
                      </a:r>
                      <a:r>
                        <a:rPr lang="en-US" sz="2400" dirty="0">
                          <a:solidFill>
                            <a:schemeClr val="bg2"/>
                          </a:solidFill>
                          <a:latin typeface="IBM Plex Sans" panose="020B0503050203000203" pitchFamily="34" charset="0"/>
                        </a:rPr>
                        <a:t>: Delete a local image</a:t>
                      </a:r>
                    </a:p>
                  </a:txBody>
                  <a:tcPr anchor="ctr">
                    <a:solidFill>
                      <a:srgbClr val="0F6DFF"/>
                    </a:solidFill>
                  </a:tcPr>
                </a:tc>
                <a:tc>
                  <a:txBody>
                    <a:bodyPr/>
                    <a:lstStyle/>
                    <a:p>
                      <a:pPr marL="342900" indent="-342900">
                        <a:buFont typeface="Wingdings" panose="05000000000000000000" pitchFamily="2" charset="2"/>
                        <a:buChar char="q"/>
                      </a:pPr>
                      <a:r>
                        <a:rPr lang="en-US" sz="2200" b="1" dirty="0" err="1">
                          <a:solidFill>
                            <a:schemeClr val="bg2"/>
                          </a:solidFill>
                          <a:latin typeface="IBM Plex Sans" panose="020B0503050203000203" pitchFamily="34" charset="0"/>
                        </a:rPr>
                        <a:t>ps</a:t>
                      </a:r>
                      <a:r>
                        <a:rPr lang="en-US" sz="2200" dirty="0">
                          <a:solidFill>
                            <a:schemeClr val="bg2"/>
                          </a:solidFill>
                          <a:latin typeface="IBM Plex Sans" panose="020B0503050203000203" pitchFamily="34" charset="0"/>
                        </a:rPr>
                        <a:t>: List all running containers</a:t>
                      </a:r>
                    </a:p>
                    <a:p>
                      <a:pPr marL="342900" indent="-342900">
                        <a:buFont typeface="Wingdings" panose="05000000000000000000" pitchFamily="2" charset="2"/>
                        <a:buChar char="q"/>
                      </a:pPr>
                      <a:r>
                        <a:rPr lang="en-US" sz="2200" b="1" dirty="0" err="1">
                          <a:solidFill>
                            <a:schemeClr val="bg2"/>
                          </a:solidFill>
                          <a:latin typeface="IBM Plex Sans" panose="020B0503050203000203" pitchFamily="34" charset="0"/>
                        </a:rPr>
                        <a:t>ps</a:t>
                      </a:r>
                      <a:r>
                        <a:rPr lang="en-US" sz="2200" b="1" dirty="0">
                          <a:solidFill>
                            <a:schemeClr val="bg2"/>
                          </a:solidFill>
                          <a:latin typeface="IBM Plex Sans" panose="020B0503050203000203" pitchFamily="34" charset="0"/>
                        </a:rPr>
                        <a:t> –a</a:t>
                      </a:r>
                      <a:r>
                        <a:rPr lang="en-US" sz="2200" dirty="0">
                          <a:solidFill>
                            <a:schemeClr val="bg2"/>
                          </a:solidFill>
                          <a:latin typeface="IBM Plex Sans" panose="020B0503050203000203" pitchFamily="34" charset="0"/>
                        </a:rPr>
                        <a:t>: List all containers (incl. stopped)</a:t>
                      </a:r>
                    </a:p>
                    <a:p>
                      <a:pPr marL="342900" indent="-342900">
                        <a:buFont typeface="Wingdings" panose="05000000000000000000" pitchFamily="2" charset="2"/>
                        <a:buChar char="q"/>
                      </a:pPr>
                      <a:r>
                        <a:rPr lang="en-US" sz="2200" b="1" dirty="0">
                          <a:solidFill>
                            <a:schemeClr val="bg2"/>
                          </a:solidFill>
                          <a:latin typeface="IBM Plex Sans" panose="020B0503050203000203" pitchFamily="34" charset="0"/>
                        </a:rPr>
                        <a:t>top</a:t>
                      </a:r>
                      <a:r>
                        <a:rPr lang="en-US" sz="2200" dirty="0">
                          <a:solidFill>
                            <a:schemeClr val="bg2"/>
                          </a:solidFill>
                          <a:latin typeface="IBM Plex Sans" panose="020B0503050203000203" pitchFamily="34" charset="0"/>
                        </a:rPr>
                        <a:t>: Display processes of a container</a:t>
                      </a:r>
                    </a:p>
                    <a:p>
                      <a:pPr marL="342900" indent="-342900">
                        <a:buFont typeface="Wingdings" panose="05000000000000000000" pitchFamily="2" charset="2"/>
                        <a:buChar char="q"/>
                      </a:pPr>
                      <a:r>
                        <a:rPr lang="en-US" sz="2200" b="1" dirty="0">
                          <a:solidFill>
                            <a:schemeClr val="bg2"/>
                          </a:solidFill>
                          <a:latin typeface="IBM Plex Sans" panose="020B0503050203000203" pitchFamily="34" charset="0"/>
                        </a:rPr>
                        <a:t>start</a:t>
                      </a:r>
                      <a:r>
                        <a:rPr lang="en-US" sz="2200" dirty="0">
                          <a:solidFill>
                            <a:schemeClr val="bg2"/>
                          </a:solidFill>
                          <a:latin typeface="IBM Plex Sans" panose="020B0503050203000203" pitchFamily="34" charset="0"/>
                        </a:rPr>
                        <a:t>: Start a stopped container</a:t>
                      </a:r>
                    </a:p>
                    <a:p>
                      <a:pPr marL="342900" indent="-342900">
                        <a:buFont typeface="Wingdings" panose="05000000000000000000" pitchFamily="2" charset="2"/>
                        <a:buChar char="q"/>
                      </a:pPr>
                      <a:r>
                        <a:rPr lang="en-US" sz="2200" b="1" dirty="0">
                          <a:solidFill>
                            <a:schemeClr val="bg2"/>
                          </a:solidFill>
                          <a:latin typeface="IBM Plex Sans" panose="020B0503050203000203" pitchFamily="34" charset="0"/>
                        </a:rPr>
                        <a:t>stop</a:t>
                      </a:r>
                      <a:r>
                        <a:rPr lang="en-US" sz="2200" dirty="0">
                          <a:solidFill>
                            <a:schemeClr val="bg2"/>
                          </a:solidFill>
                          <a:latin typeface="IBM Plex Sans" panose="020B0503050203000203" pitchFamily="34" charset="0"/>
                        </a:rPr>
                        <a:t>: Stop a running container</a:t>
                      </a:r>
                    </a:p>
                    <a:p>
                      <a:pPr marL="342900" indent="-342900">
                        <a:buFont typeface="Wingdings" panose="05000000000000000000" pitchFamily="2" charset="2"/>
                        <a:buChar char="q"/>
                      </a:pPr>
                      <a:r>
                        <a:rPr lang="en-US" sz="2200" b="1" dirty="0">
                          <a:solidFill>
                            <a:schemeClr val="bg2"/>
                          </a:solidFill>
                          <a:latin typeface="IBM Plex Sans" panose="020B0503050203000203" pitchFamily="34" charset="0"/>
                        </a:rPr>
                        <a:t>pause</a:t>
                      </a:r>
                      <a:r>
                        <a:rPr lang="en-US" sz="2200" dirty="0">
                          <a:solidFill>
                            <a:schemeClr val="bg2"/>
                          </a:solidFill>
                          <a:latin typeface="IBM Plex Sans" panose="020B0503050203000203" pitchFamily="34" charset="0"/>
                        </a:rPr>
                        <a:t>: Pause all processes within a container</a:t>
                      </a:r>
                    </a:p>
                    <a:p>
                      <a:pPr marL="342900" indent="-342900">
                        <a:buFont typeface="Wingdings" panose="05000000000000000000" pitchFamily="2" charset="2"/>
                        <a:buChar char="q"/>
                      </a:pPr>
                      <a:r>
                        <a:rPr lang="en-US" sz="2200" b="1" dirty="0">
                          <a:solidFill>
                            <a:schemeClr val="bg2"/>
                          </a:solidFill>
                          <a:latin typeface="IBM Plex Sans" panose="020B0503050203000203" pitchFamily="34" charset="0"/>
                        </a:rPr>
                        <a:t>rm</a:t>
                      </a:r>
                      <a:r>
                        <a:rPr lang="en-US" sz="2200" dirty="0">
                          <a:solidFill>
                            <a:schemeClr val="bg2"/>
                          </a:solidFill>
                          <a:latin typeface="IBM Plex Sans" panose="020B0503050203000203" pitchFamily="34" charset="0"/>
                        </a:rPr>
                        <a:t>: Delete a container</a:t>
                      </a:r>
                    </a:p>
                    <a:p>
                      <a:pPr marL="342900" indent="-342900">
                        <a:buFont typeface="Wingdings" panose="05000000000000000000" pitchFamily="2" charset="2"/>
                        <a:buChar char="q"/>
                      </a:pPr>
                      <a:r>
                        <a:rPr lang="en-US" sz="2200" b="1" dirty="0">
                          <a:solidFill>
                            <a:schemeClr val="bg2"/>
                          </a:solidFill>
                          <a:latin typeface="IBM Plex Sans" panose="020B0503050203000203" pitchFamily="34" charset="0"/>
                        </a:rPr>
                        <a:t>commit</a:t>
                      </a:r>
                      <a:r>
                        <a:rPr lang="en-US" sz="2200" dirty="0">
                          <a:solidFill>
                            <a:schemeClr val="bg2"/>
                          </a:solidFill>
                          <a:latin typeface="IBM Plex Sans" panose="020B0503050203000203" pitchFamily="34" charset="0"/>
                        </a:rPr>
                        <a:t>: Create an image from a container</a:t>
                      </a:r>
                    </a:p>
                  </a:txBody>
                  <a:tcPr anchor="ctr">
                    <a:solidFill>
                      <a:srgbClr val="054ADA"/>
                    </a:solidFill>
                  </a:tcPr>
                </a:tc>
                <a:extLst>
                  <a:ext uri="{0D108BD9-81ED-4DB2-BD59-A6C34878D82A}">
                    <a16:rowId xmlns:a16="http://schemas.microsoft.com/office/drawing/2014/main" val="695418073"/>
                  </a:ext>
                </a:extLst>
              </a:tr>
            </a:tbl>
          </a:graphicData>
        </a:graphic>
      </p:graphicFrame>
    </p:spTree>
    <p:extLst>
      <p:ext uri="{BB962C8B-B14F-4D97-AF65-F5344CB8AC3E}">
        <p14:creationId xmlns:p14="http://schemas.microsoft.com/office/powerpoint/2010/main" val="3395195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sv-SE" dirty="0"/>
              <a:t>Docker Components</a:t>
            </a:r>
            <a:endParaRPr lang="en-IN" dirty="0"/>
          </a:p>
        </p:txBody>
      </p:sp>
      <p:pic>
        <p:nvPicPr>
          <p:cNvPr id="6" name="Picture 5">
            <a:extLst>
              <a:ext uri="{FF2B5EF4-FFF2-40B4-BE49-F238E27FC236}">
                <a16:creationId xmlns:a16="http://schemas.microsoft.com/office/drawing/2014/main" id="{BFC3D4AD-4531-42F2-9E1F-ACC194DE4222}"/>
              </a:ext>
            </a:extLst>
          </p:cNvPr>
          <p:cNvPicPr>
            <a:picLocks noChangeAspect="1"/>
          </p:cNvPicPr>
          <p:nvPr/>
        </p:nvPicPr>
        <p:blipFill>
          <a:blip r:embed="rId2"/>
          <a:stretch>
            <a:fillRect/>
          </a:stretch>
        </p:blipFill>
        <p:spPr>
          <a:xfrm>
            <a:off x="1876471" y="1341120"/>
            <a:ext cx="8775817" cy="5114241"/>
          </a:xfrm>
          <a:prstGeom prst="rect">
            <a:avLst/>
          </a:prstGeom>
        </p:spPr>
      </p:pic>
    </p:spTree>
    <p:extLst>
      <p:ext uri="{BB962C8B-B14F-4D97-AF65-F5344CB8AC3E}">
        <p14:creationId xmlns:p14="http://schemas.microsoft.com/office/powerpoint/2010/main" val="3465544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F5F45B-61F0-4D19-9DD8-B4F8625A5CA3}"/>
              </a:ext>
            </a:extLst>
          </p:cNvPr>
          <p:cNvSpPr/>
          <p:nvPr/>
        </p:nvSpPr>
        <p:spPr>
          <a:xfrm>
            <a:off x="0" y="6315959"/>
            <a:ext cx="7117237" cy="54204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IN" sz="2000" dirty="0">
              <a:latin typeface="IBM Plex Sans" panose="020B0503050000000000" pitchFamily="34" charset="0"/>
            </a:endParaRPr>
          </a:p>
        </p:txBody>
      </p:sp>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sv-SE" dirty="0"/>
              <a:t>Docker Architecture</a:t>
            </a:r>
            <a:endParaRPr lang="en-IN" dirty="0"/>
          </a:p>
        </p:txBody>
      </p:sp>
      <p:pic>
        <p:nvPicPr>
          <p:cNvPr id="7" name="Graphic 6">
            <a:extLst>
              <a:ext uri="{FF2B5EF4-FFF2-40B4-BE49-F238E27FC236}">
                <a16:creationId xmlns:a16="http://schemas.microsoft.com/office/drawing/2014/main" id="{6FF79846-9726-4A27-A3DD-53872F950F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6243" y="1341120"/>
            <a:ext cx="4672168" cy="2788189"/>
          </a:xfrm>
          <a:prstGeom prst="rect">
            <a:avLst/>
          </a:prstGeom>
        </p:spPr>
      </p:pic>
      <p:sp>
        <p:nvSpPr>
          <p:cNvPr id="8" name="TextBox 7">
            <a:extLst>
              <a:ext uri="{FF2B5EF4-FFF2-40B4-BE49-F238E27FC236}">
                <a16:creationId xmlns:a16="http://schemas.microsoft.com/office/drawing/2014/main" id="{5777ADF2-911C-415B-B1A4-7EFC675551AC}"/>
              </a:ext>
            </a:extLst>
          </p:cNvPr>
          <p:cNvSpPr txBox="1"/>
          <p:nvPr/>
        </p:nvSpPr>
        <p:spPr>
          <a:xfrm>
            <a:off x="5033914" y="1202860"/>
            <a:ext cx="7022969" cy="3662541"/>
          </a:xfrm>
          <a:prstGeom prst="rect">
            <a:avLst/>
          </a:prstGeom>
          <a:noFill/>
        </p:spPr>
        <p:txBody>
          <a:bodyPr wrap="square" rtlCol="0">
            <a:spAutoFit/>
          </a:bodyPr>
          <a:lstStyle/>
          <a:p>
            <a:pPr marL="342900" indent="-342900">
              <a:buFont typeface="Arial" panose="020B0604020202020204" pitchFamily="34" charset="0"/>
              <a:buChar char="•"/>
            </a:pPr>
            <a:r>
              <a:rPr lang="en-US" sz="1600" b="1" dirty="0">
                <a:solidFill>
                  <a:prstClr val="black"/>
                </a:solidFill>
                <a:latin typeface="IBM Plex Sans" panose="020B0503050203000203" pitchFamily="34" charset="0"/>
              </a:rPr>
              <a:t>The Docker daemon</a:t>
            </a:r>
          </a:p>
          <a:p>
            <a:r>
              <a:rPr lang="en-US" sz="1400" dirty="0">
                <a:solidFill>
                  <a:prstClr val="black"/>
                </a:solidFill>
                <a:latin typeface="IBM Plex Sans" panose="020B0503050203000203" pitchFamily="34" charset="0"/>
              </a:rPr>
              <a:t>The Docker daemon (dockerd) listens for Docker API requests and manages Docker objects such as images, containers, networks, and volumes. A daemon can also communicate with other daemons to manage Docker services.</a:t>
            </a:r>
            <a:endParaRPr lang="en-IN" sz="1400" dirty="0">
              <a:solidFill>
                <a:prstClr val="black"/>
              </a:solidFill>
              <a:latin typeface="IBM Plex Sans" panose="020B0503050203000203" pitchFamily="34" charset="0"/>
            </a:endParaRPr>
          </a:p>
          <a:p>
            <a:pPr marL="342900" indent="-342900">
              <a:buFont typeface="Arial" panose="020B0604020202020204" pitchFamily="34" charset="0"/>
              <a:buChar char="•"/>
            </a:pPr>
            <a:r>
              <a:rPr lang="en-US" sz="1600" b="1" dirty="0">
                <a:solidFill>
                  <a:prstClr val="black"/>
                </a:solidFill>
                <a:latin typeface="IBM Plex Sans" panose="020B0503050203000203" pitchFamily="34" charset="0"/>
              </a:rPr>
              <a:t>The Docker client</a:t>
            </a:r>
          </a:p>
          <a:p>
            <a:r>
              <a:rPr lang="en-US" sz="1400" dirty="0">
                <a:solidFill>
                  <a:prstClr val="black"/>
                </a:solidFill>
                <a:latin typeface="IBM Plex Sans" panose="020B0503050203000203" pitchFamily="34" charset="0"/>
              </a:rPr>
              <a:t>The Docker client (docker) is the primary way that many Docker users interact with Docker. When you use commands such as docker run, the client sends these commands to dockerd, which carries them out. The docker command uses the Docker API. The Docker client can communicate with more than one daemon.</a:t>
            </a:r>
          </a:p>
          <a:p>
            <a:pPr marL="342900" indent="-342900">
              <a:buFont typeface="Arial" panose="020B0604020202020204" pitchFamily="34" charset="0"/>
              <a:buChar char="•"/>
            </a:pPr>
            <a:r>
              <a:rPr lang="en-US" sz="1600" b="1" dirty="0">
                <a:solidFill>
                  <a:prstClr val="black"/>
                </a:solidFill>
                <a:latin typeface="IBM Plex Sans" panose="020B0503050203000203" pitchFamily="34" charset="0"/>
              </a:rPr>
              <a:t>Docker registries</a:t>
            </a:r>
          </a:p>
          <a:p>
            <a:r>
              <a:rPr lang="en-US" sz="1400" dirty="0">
                <a:solidFill>
                  <a:prstClr val="black"/>
                </a:solidFill>
                <a:latin typeface="IBM Plex Sans" panose="020B0503050203000203" pitchFamily="34" charset="0"/>
              </a:rPr>
              <a:t>A Docker registry stores Docker images. Docker Hub is a public registry that anyone can use, and Docker is configured to look for images on Docker Hub by default. You can even run your own private registry</a:t>
            </a:r>
          </a:p>
          <a:p>
            <a:r>
              <a:rPr lang="en-US" sz="1400" dirty="0">
                <a:solidFill>
                  <a:prstClr val="black"/>
                </a:solidFill>
                <a:latin typeface="IBM Plex Sans" panose="020B0503050203000203" pitchFamily="34" charset="0"/>
              </a:rPr>
              <a:t>When you use the docker pull or docker run commands, the required images are pulled from your configured registry. When you use the docker push command, your image is pushed to your configured registry.</a:t>
            </a:r>
          </a:p>
        </p:txBody>
      </p:sp>
      <p:sp>
        <p:nvSpPr>
          <p:cNvPr id="10" name="TextBox 9">
            <a:extLst>
              <a:ext uri="{FF2B5EF4-FFF2-40B4-BE49-F238E27FC236}">
                <a16:creationId xmlns:a16="http://schemas.microsoft.com/office/drawing/2014/main" id="{2855C719-957C-441C-B4C5-C364FEB0139B}"/>
              </a:ext>
            </a:extLst>
          </p:cNvPr>
          <p:cNvSpPr txBox="1"/>
          <p:nvPr/>
        </p:nvSpPr>
        <p:spPr>
          <a:xfrm>
            <a:off x="0" y="4358886"/>
            <a:ext cx="11811000" cy="2585323"/>
          </a:xfrm>
          <a:prstGeom prst="rect">
            <a:avLst/>
          </a:prstGeom>
          <a:noFill/>
        </p:spPr>
        <p:txBody>
          <a:bodyPr wrap="square" rtlCol="0">
            <a:spAutoFit/>
          </a:bodyPr>
          <a:lstStyle/>
          <a:p>
            <a:pPr marL="342900" indent="-342900">
              <a:buFont typeface="Arial" panose="020B0604020202020204" pitchFamily="34" charset="0"/>
              <a:buChar char="•"/>
            </a:pPr>
            <a:r>
              <a:rPr lang="en-IN" sz="1600" b="1" dirty="0">
                <a:solidFill>
                  <a:prstClr val="black"/>
                </a:solidFill>
                <a:latin typeface="IBM Plex Sans" panose="020B0503050203000203" pitchFamily="34" charset="0"/>
              </a:rPr>
              <a:t>Docker objects</a:t>
            </a:r>
          </a:p>
          <a:p>
            <a:pPr defTabSz="1097280"/>
            <a:r>
              <a:rPr lang="en-US" sz="1600" b="1" dirty="0">
                <a:solidFill>
                  <a:prstClr val="black"/>
                </a:solidFill>
                <a:latin typeface="IBM Plex Sans" panose="020B0503050203000203" pitchFamily="34" charset="0"/>
              </a:rPr>
              <a:t>Images</a:t>
            </a:r>
          </a:p>
          <a:p>
            <a:pPr defTabSz="1097280"/>
            <a:r>
              <a:rPr lang="en-US" sz="1400" dirty="0">
                <a:solidFill>
                  <a:prstClr val="black"/>
                </a:solidFill>
                <a:latin typeface="IBM Plex Sans" panose="020B0503050203000203" pitchFamily="34" charset="0"/>
              </a:rPr>
              <a:t>An image is a read-only template with instructions for creating a Docker container. Often, an image is based on another image, with some additional customization</a:t>
            </a:r>
          </a:p>
          <a:p>
            <a:pPr defTabSz="1097280"/>
            <a:r>
              <a:rPr lang="en-US" sz="1600" b="1" dirty="0">
                <a:solidFill>
                  <a:prstClr val="black"/>
                </a:solidFill>
                <a:latin typeface="IBM Plex Sans" panose="020B0503050203000203" pitchFamily="34" charset="0"/>
              </a:rPr>
              <a:t>Containers</a:t>
            </a:r>
          </a:p>
          <a:p>
            <a:pPr defTabSz="1097280"/>
            <a:r>
              <a:rPr lang="en-US" sz="1400" dirty="0">
                <a:solidFill>
                  <a:prstClr val="black"/>
                </a:solidFill>
                <a:latin typeface="IBM Plex Sans" panose="020B0503050203000203" pitchFamily="34" charset="0"/>
              </a:rPr>
              <a:t>A container is a runnable instance of an image. You can create, start, stop, move, or delete a container using the Docker API or CLI. You can connect a container to one or more networks, attach storage to </a:t>
            </a:r>
            <a:r>
              <a:rPr lang="en-US" sz="1400" dirty="0" err="1">
                <a:solidFill>
                  <a:prstClr val="black"/>
                </a:solidFill>
                <a:latin typeface="IBM Plex Sans" panose="020B0503050203000203" pitchFamily="34" charset="0"/>
              </a:rPr>
              <a:t>it,or</a:t>
            </a:r>
            <a:r>
              <a:rPr lang="en-US" sz="1400" dirty="0">
                <a:solidFill>
                  <a:prstClr val="black"/>
                </a:solidFill>
                <a:latin typeface="IBM Plex Sans" panose="020B0503050203000203" pitchFamily="34" charset="0"/>
              </a:rPr>
              <a:t> even create a new image based on its current state.</a:t>
            </a:r>
          </a:p>
          <a:p>
            <a:pPr defTabSz="1097280"/>
            <a:r>
              <a:rPr lang="en-US" sz="1600" b="1" dirty="0">
                <a:solidFill>
                  <a:prstClr val="black"/>
                </a:solidFill>
                <a:latin typeface="IBM Plex Sans" panose="020B0503050203000203" pitchFamily="34" charset="0"/>
              </a:rPr>
              <a:t>Services</a:t>
            </a:r>
          </a:p>
          <a:p>
            <a:pPr defTabSz="1097280"/>
            <a:r>
              <a:rPr lang="en-US" sz="1300" dirty="0">
                <a:solidFill>
                  <a:prstClr val="black"/>
                </a:solidFill>
                <a:latin typeface="IBM Plex Sans" panose="020B0503050203000203" pitchFamily="34" charset="0"/>
              </a:rPr>
              <a:t>Services allow you to scale containers across multiple Docker daemons, which all work together as a   multiple managers and workers. Each member of a swarm is a Docker daemon, and the daemons all communicate using the Docker API. A service allows you to define the desired state, </a:t>
            </a:r>
          </a:p>
          <a:p>
            <a:pPr defTabSz="1097280"/>
            <a:r>
              <a:rPr lang="en-US" sz="1300" dirty="0">
                <a:solidFill>
                  <a:prstClr val="black"/>
                </a:solidFill>
                <a:latin typeface="IBM Plex Sans" panose="020B0503050203000203" pitchFamily="34" charset="0"/>
              </a:rPr>
              <a:t>such as the number of replicas of the service that must be available at any given time.</a:t>
            </a:r>
          </a:p>
        </p:txBody>
      </p:sp>
    </p:spTree>
    <p:extLst>
      <p:ext uri="{BB962C8B-B14F-4D97-AF65-F5344CB8AC3E}">
        <p14:creationId xmlns:p14="http://schemas.microsoft.com/office/powerpoint/2010/main" val="1569069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190500" y="1828800"/>
            <a:ext cx="2667000" cy="53340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302000" y="1714500"/>
            <a:ext cx="8509000" cy="43815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Who I am: &lt;Instructor Name&gt;</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Title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Organization</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Role</a:t>
            </a:r>
          </a:p>
          <a:p>
            <a:pPr marL="285739" marR="0" lvl="0" indent="-285739" algn="l" defTabSz="914363" rtl="0" eaLnBrk="1" fontAlgn="auto" latinLnBrk="0" hangingPunct="1">
              <a:lnSpc>
                <a:spcPct val="105000"/>
              </a:lnSpc>
              <a:spcBef>
                <a:spcPts val="50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000000"/>
                </a:solidFill>
                <a:effectLst/>
                <a:uLnTx/>
                <a:uFillTx/>
                <a:latin typeface="IBM Plex Sans" charset="0"/>
              </a:rPr>
              <a:t>Background</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0" i="0" u="none" strike="noStrike" kern="1200" cap="none" spc="0" normalizeH="0" baseline="0" noProof="0" dirty="0">
              <a:ln>
                <a:noFill/>
              </a:ln>
              <a:solidFill>
                <a:srgbClr val="000000"/>
              </a:solidFill>
              <a:effectLst/>
              <a:uLnTx/>
              <a:uFillTx/>
              <a:latin typeface="IBM Plex Sans" charset="0"/>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Spring Cloud – Cloud Container and Container Orchestration</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a:xfrm>
            <a:off x="381000" y="571500"/>
            <a:ext cx="5524500" cy="875560"/>
          </a:xfrm>
        </p:spPr>
        <p:txBody>
          <a:bodyPr/>
          <a:lstStyle/>
          <a:p>
            <a:pPr>
              <a:buClr>
                <a:schemeClr val="bg2"/>
              </a:buClr>
            </a:pPr>
            <a:r>
              <a:rPr lang="en-US" dirty="0"/>
              <a:t>Lab</a:t>
            </a:r>
            <a:br>
              <a:rPr lang="en-US" dirty="0"/>
            </a:br>
            <a:br>
              <a:rPr lang="en-US" dirty="0"/>
            </a:br>
            <a:br>
              <a:rPr lang="en-US" dirty="0"/>
            </a:br>
            <a:br>
              <a:rPr lang="en-US" dirty="0"/>
            </a:br>
            <a:br>
              <a:rPr lang="en-US" dirty="0"/>
            </a:br>
            <a:endParaRPr lang="en-US" dirty="0"/>
          </a:p>
        </p:txBody>
      </p:sp>
      <p:pic>
        <p:nvPicPr>
          <p:cNvPr id="5" name="Picture 4">
            <a:extLst>
              <a:ext uri="{FF2B5EF4-FFF2-40B4-BE49-F238E27FC236}">
                <a16:creationId xmlns:a16="http://schemas.microsoft.com/office/drawing/2014/main" id="{E9288AFF-70BA-4429-9E8D-05D06C0869DC}"/>
              </a:ext>
            </a:extLst>
          </p:cNvPr>
          <p:cNvPicPr>
            <a:picLocks noChangeAspect="1"/>
          </p:cNvPicPr>
          <p:nvPr/>
        </p:nvPicPr>
        <p:blipFill>
          <a:blip r:embed="rId3"/>
          <a:stretch>
            <a:fillRect/>
          </a:stretch>
        </p:blipFill>
        <p:spPr>
          <a:xfrm>
            <a:off x="7547192" y="2126762"/>
            <a:ext cx="3193616" cy="2604477"/>
          </a:xfrm>
          <a:prstGeom prst="rect">
            <a:avLst/>
          </a:prstGeom>
        </p:spPr>
      </p:pic>
      <p:sp>
        <p:nvSpPr>
          <p:cNvPr id="2" name="Rectangle 1">
            <a:extLst>
              <a:ext uri="{FF2B5EF4-FFF2-40B4-BE49-F238E27FC236}">
                <a16:creationId xmlns:a16="http://schemas.microsoft.com/office/drawing/2014/main" id="{8FC080F7-192D-4E8F-85E4-D60A420E0981}"/>
              </a:ext>
            </a:extLst>
          </p:cNvPr>
          <p:cNvSpPr/>
          <p:nvPr/>
        </p:nvSpPr>
        <p:spPr>
          <a:xfrm>
            <a:off x="381000" y="1447060"/>
            <a:ext cx="5416118" cy="3139321"/>
          </a:xfrm>
          <a:prstGeom prst="rect">
            <a:avLst/>
          </a:prstGeom>
        </p:spPr>
        <p:txBody>
          <a:bodyPr wrap="square">
            <a:spAutoFit/>
          </a:bodyPr>
          <a:lstStyle/>
          <a:p>
            <a:pPr marL="457200" lvl="0" indent="-457200">
              <a:buFont typeface="+mj-lt"/>
              <a:buAutoNum type="arabicPeriod"/>
            </a:pPr>
            <a:r>
              <a:rPr lang="en-US" sz="2200" dirty="0">
                <a:solidFill>
                  <a:srgbClr val="FFFFFF"/>
                </a:solidFill>
                <a:latin typeface="IBM Plex Sans" panose="020B0503050203000203" pitchFamily="34" charset="0"/>
              </a:rPr>
              <a:t>Working with docker-machine to create a new docker host.</a:t>
            </a:r>
          </a:p>
          <a:p>
            <a:pPr marL="457200" lvl="0" indent="-457200">
              <a:buFont typeface="+mj-lt"/>
              <a:buAutoNum type="arabicPeriod"/>
            </a:pPr>
            <a:endParaRPr lang="en-US" sz="2200" dirty="0">
              <a:solidFill>
                <a:srgbClr val="FFFFFF"/>
              </a:solidFill>
              <a:latin typeface="IBM Plex Sans" panose="020B0503050203000203" pitchFamily="34" charset="0"/>
            </a:endParaRPr>
          </a:p>
          <a:p>
            <a:pPr marL="457200" lvl="0" indent="-457200">
              <a:buFont typeface="+mj-lt"/>
              <a:buAutoNum type="arabicPeriod"/>
            </a:pPr>
            <a:r>
              <a:rPr lang="en-US" sz="2200" dirty="0">
                <a:solidFill>
                  <a:srgbClr val="FFFFFF"/>
                </a:solidFill>
                <a:latin typeface="IBM Plex Sans" panose="020B0503050203000203" pitchFamily="34" charset="0"/>
              </a:rPr>
              <a:t>User docker CLI to work with images and docker containers.</a:t>
            </a:r>
          </a:p>
          <a:p>
            <a:pPr marL="457200" lvl="0" indent="-457200">
              <a:buFont typeface="+mj-lt"/>
              <a:buAutoNum type="arabicPeriod"/>
            </a:pPr>
            <a:endParaRPr lang="en-US" sz="2200" dirty="0">
              <a:solidFill>
                <a:srgbClr val="FFFFFF"/>
              </a:solidFill>
              <a:latin typeface="IBM Plex Sans" panose="020B0503050203000203" pitchFamily="34" charset="0"/>
            </a:endParaRPr>
          </a:p>
          <a:p>
            <a:pPr marL="457200" lvl="0" indent="-457200">
              <a:buFont typeface="+mj-lt"/>
              <a:buAutoNum type="arabicPeriod"/>
            </a:pPr>
            <a:r>
              <a:rPr lang="en-US" sz="2200" dirty="0">
                <a:solidFill>
                  <a:srgbClr val="FFFFFF"/>
                </a:solidFill>
                <a:latin typeface="IBM Plex Sans" panose="020B0503050203000203" pitchFamily="34" charset="0"/>
              </a:rPr>
              <a:t>Create and deploy lab microservices as docker containers.</a:t>
            </a:r>
            <a:br>
              <a:rPr lang="en-US" sz="2200" dirty="0">
                <a:solidFill>
                  <a:srgbClr val="FFFFFF"/>
                </a:solidFill>
                <a:latin typeface="IBM Plex Sans" panose="020B0503050203000203" pitchFamily="34" charset="0"/>
              </a:rPr>
            </a:br>
            <a:endParaRPr kumimoji="0" lang="en-IN" sz="22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4283295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8BDFF35-1803-475E-808E-030FAFB840E4}"/>
              </a:ext>
            </a:extLst>
          </p:cNvPr>
          <p:cNvSpPr>
            <a:spLocks noGrp="1"/>
          </p:cNvSpPr>
          <p:nvPr>
            <p:ph type="title"/>
          </p:nvPr>
        </p:nvSpPr>
        <p:spPr/>
        <p:txBody>
          <a:bodyPr/>
          <a:lstStyle/>
          <a:p>
            <a:r>
              <a:rPr lang="en-US" dirty="0"/>
              <a:t>Q&amp;A</a:t>
            </a:r>
          </a:p>
        </p:txBody>
      </p:sp>
      <p:pic>
        <p:nvPicPr>
          <p:cNvPr id="18" name="Picture Placeholder 17">
            <a:extLst>
              <a:ext uri="{FF2B5EF4-FFF2-40B4-BE49-F238E27FC236}">
                <a16:creationId xmlns:a16="http://schemas.microsoft.com/office/drawing/2014/main" id="{BCEDC228-4178-4A1F-B9D8-8AEAED68BDB5}"/>
              </a:ext>
            </a:extLst>
          </p:cNvPr>
          <p:cNvPicPr>
            <a:picLocks noGrp="1" noChangeAspect="1"/>
          </p:cNvPicPr>
          <p:nvPr>
            <p:ph type="pic" sz="quarter" idx="10"/>
          </p:nvPr>
        </p:nvPicPr>
        <p:blipFill>
          <a:blip r:embed="rId2"/>
          <a:srcRect l="24960" r="24960"/>
          <a:stretch>
            <a:fillRect/>
          </a:stretch>
        </p:blipFill>
        <p:spPr/>
      </p:pic>
    </p:spTree>
    <p:extLst>
      <p:ext uri="{BB962C8B-B14F-4D97-AF65-F5344CB8AC3E}">
        <p14:creationId xmlns:p14="http://schemas.microsoft.com/office/powerpoint/2010/main" val="63709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8A64F4-84E0-4199-9D71-5C91D4158CB0}"/>
              </a:ext>
            </a:extLst>
          </p:cNvPr>
          <p:cNvPicPr>
            <a:picLocks noChangeAspect="1"/>
          </p:cNvPicPr>
          <p:nvPr/>
        </p:nvPicPr>
        <p:blipFill rotWithShape="1">
          <a:blip r:embed="rId2"/>
          <a:srcRect l="62766" r="7747"/>
          <a:stretch/>
        </p:blipFill>
        <p:spPr>
          <a:xfrm>
            <a:off x="0" y="0"/>
            <a:ext cx="3033306"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Summary</a:t>
            </a:r>
          </a:p>
        </p:txBody>
      </p:sp>
      <p:sp>
        <p:nvSpPr>
          <p:cNvPr id="28" name="Text Placeholder 27">
            <a:extLst>
              <a:ext uri="{FF2B5EF4-FFF2-40B4-BE49-F238E27FC236}">
                <a16:creationId xmlns:a16="http://schemas.microsoft.com/office/drawing/2014/main" id="{C6F00126-E898-48DE-A890-820AC16D4951}"/>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31" name="Text Placeholder 30">
            <a:extLst>
              <a:ext uri="{FF2B5EF4-FFF2-40B4-BE49-F238E27FC236}">
                <a16:creationId xmlns:a16="http://schemas.microsoft.com/office/drawing/2014/main" id="{7FF9F957-16E1-490A-8E3B-D4126DDE59F8}"/>
              </a:ext>
            </a:extLst>
          </p:cNvPr>
          <p:cNvSpPr>
            <a:spLocks noGrp="1"/>
          </p:cNvSpPr>
          <p:nvPr>
            <p:ph type="body" sz="quarter" idx="15"/>
          </p:nvPr>
        </p:nvSpPr>
        <p:spPr/>
        <p:txBody>
          <a:bodyPr/>
          <a:lstStyle/>
          <a:p>
            <a:endParaRPr lang="en-US" dirty="0"/>
          </a:p>
        </p:txBody>
      </p:sp>
      <p:sp>
        <p:nvSpPr>
          <p:cNvPr id="10" name="Content Placeholder 11">
            <a:extLst>
              <a:ext uri="{FF2B5EF4-FFF2-40B4-BE49-F238E27FC236}">
                <a16:creationId xmlns:a16="http://schemas.microsoft.com/office/drawing/2014/main" id="{52C0EE5E-3D41-4116-B042-944E9FA1E06B}"/>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1" i="0" u="none" strike="noStrike" kern="1200" cap="none" spc="0" normalizeH="0" baseline="0" noProof="0" dirty="0">
                <a:ln>
                  <a:noFill/>
                </a:ln>
                <a:solidFill>
                  <a:srgbClr val="000000"/>
                </a:solidFill>
                <a:effectLst/>
                <a:uLnTx/>
                <a:uFillTx/>
                <a:latin typeface="IBM Plex Sans" charset="0"/>
              </a:rPr>
              <a:t>Summary</a:t>
            </a:r>
          </a:p>
          <a:p>
            <a:pPr marL="0" marR="0" lvl="0" indent="0" algn="l" defTabSz="914363" rtl="0" eaLnBrk="1" fontAlgn="auto" latinLnBrk="0" hangingPunct="1">
              <a:lnSpc>
                <a:spcPct val="105000"/>
              </a:lnSpc>
              <a:spcBef>
                <a:spcPts val="500"/>
              </a:spcBef>
              <a:spcAft>
                <a:spcPts val="0"/>
              </a:spcAft>
              <a:buClrTx/>
              <a:buSzTx/>
              <a:buFontTx/>
              <a:buNone/>
              <a:tabLst/>
              <a:defRPr/>
            </a:pPr>
            <a:endParaRPr kumimoji="0" lang="en-US" sz="1667" b="1" i="0" u="none" strike="noStrike" kern="1200" cap="none" spc="0" normalizeH="0" baseline="0" noProof="0" dirty="0">
              <a:ln>
                <a:noFill/>
              </a:ln>
              <a:solidFill>
                <a:srgbClr val="000000"/>
              </a:solidFill>
              <a:effectLst/>
              <a:uLnTx/>
              <a:uFillTx/>
              <a:latin typeface="IBM Plex Sans" charset="0"/>
            </a:endParaRPr>
          </a:p>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In this course, you learned about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Cloud</a:t>
            </a:r>
          </a:p>
          <a:p>
            <a:pPr marL="285739" lvl="0" indent="-285739" defTabSz="914363">
              <a:spcBef>
                <a:spcPts val="500"/>
              </a:spcBef>
              <a:buFont typeface="Arial" panose="020B0604020202020204" pitchFamily="34" charset="0"/>
              <a:buChar char="•"/>
              <a:defRPr/>
            </a:pPr>
            <a:r>
              <a:rPr lang="en-US" sz="1667" dirty="0">
                <a:solidFill>
                  <a:srgbClr val="000000"/>
                </a:solidFill>
              </a:rPr>
              <a:t>Cloud Models</a:t>
            </a:r>
          </a:p>
          <a:p>
            <a:pPr marL="285739" lvl="0" indent="-285739" defTabSz="914363">
              <a:spcBef>
                <a:spcPts val="500"/>
              </a:spcBef>
              <a:buFont typeface="Arial" panose="020B0604020202020204" pitchFamily="34" charset="0"/>
              <a:buChar char="•"/>
              <a:defRPr/>
            </a:pPr>
            <a:r>
              <a:rPr lang="en-US" sz="1667" dirty="0">
                <a:solidFill>
                  <a:srgbClr val="000000"/>
                </a:solidFill>
              </a:rPr>
              <a:t>Hypervisor</a:t>
            </a:r>
          </a:p>
          <a:p>
            <a:pPr marL="285739" lvl="0" indent="-285739" defTabSz="914363">
              <a:spcBef>
                <a:spcPts val="500"/>
              </a:spcBef>
              <a:buFont typeface="Arial" panose="020B0604020202020204" pitchFamily="34" charset="0"/>
              <a:buChar char="•"/>
              <a:defRPr/>
            </a:pPr>
            <a:r>
              <a:rPr lang="en-US" sz="1667" dirty="0">
                <a:solidFill>
                  <a:srgbClr val="000000"/>
                </a:solidFill>
              </a:rPr>
              <a:t>Containers</a:t>
            </a:r>
          </a:p>
        </p:txBody>
      </p:sp>
    </p:spTree>
    <p:extLst>
      <p:ext uri="{BB962C8B-B14F-4D97-AF65-F5344CB8AC3E}">
        <p14:creationId xmlns:p14="http://schemas.microsoft.com/office/powerpoint/2010/main" val="3155714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283508" y="1409701"/>
            <a:ext cx="7624985" cy="4584703"/>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22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381000" y="571500"/>
            <a:ext cx="11430000" cy="468373"/>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382898" y="1593945"/>
            <a:ext cx="11210769" cy="3891678"/>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51243">
                    <a:hueOff val="0"/>
                    <a:satOff val="0"/>
                    <a:lumOff val="0"/>
                    <a:alphaOff val="0"/>
                  </a:srgbClr>
                </a:solidFill>
                <a:effectLst/>
                <a:uLnTx/>
                <a:uFillTx/>
                <a:latin typeface="Arial" panose="020B0604020202020204"/>
                <a:ea typeface="+mn-ea"/>
                <a:cs typeface="+mn-cs"/>
              </a:endParaRPr>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defTabSz="666723">
                <a:lnSpc>
                  <a:spcPct val="90000"/>
                </a:lnSpc>
                <a:spcBef>
                  <a:spcPct val="0"/>
                </a:spcBef>
                <a:spcAft>
                  <a:spcPct val="35000"/>
                </a:spcAft>
              </a:pPr>
              <a:r>
                <a:rPr lang="en-US" sz="1500" dirty="0">
                  <a:solidFill>
                    <a:srgbClr val="000000">
                      <a:hueOff val="0"/>
                      <a:satOff val="0"/>
                      <a:lumOff val="0"/>
                      <a:alphaOff val="0"/>
                    </a:srgbClr>
                  </a:solidFill>
                  <a:latin typeface="IBM Plex Sans" panose="020B0503050203000203" pitchFamily="34" charset="0"/>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666723" rtl="0" eaLnBrk="1" fontAlgn="auto" latinLnBrk="0" hangingPunct="1">
                <a:lnSpc>
                  <a:spcPct val="90000"/>
                </a:lnSpc>
                <a:spcBef>
                  <a:spcPct val="0"/>
                </a:spcBef>
                <a:spcAft>
                  <a:spcPct val="3500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defTabSz="666723">
                <a:lnSpc>
                  <a:spcPct val="90000"/>
                </a:lnSpc>
                <a:spcBef>
                  <a:spcPct val="0"/>
                </a:spcBef>
                <a:spcAft>
                  <a:spcPct val="35000"/>
                </a:spcAft>
              </a:pPr>
              <a:r>
                <a:rPr lang="en-US" sz="1500" dirty="0">
                  <a:solidFill>
                    <a:srgbClr val="000000">
                      <a:hueOff val="0"/>
                      <a:satOff val="0"/>
                      <a:lumOff val="0"/>
                      <a:alphaOff val="0"/>
                    </a:srgbClr>
                  </a:solidFill>
                  <a:latin typeface="IBM Plex Sans" panose="020B0503050203000203" pitchFamily="34" charset="0"/>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535644" tIns="57150" rIns="57150" bIns="57150" numCol="1" spcCol="1270" anchor="ctr" anchorCtr="0">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5670947" y="2289774"/>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2954030" y="2302005"/>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8536798" y="2289774"/>
            <a:ext cx="180431" cy="180431"/>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5670947" y="3270151"/>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2954030" y="3279444"/>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8536798" y="3102005"/>
            <a:ext cx="180431" cy="368092"/>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5670947" y="4278406"/>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2954030" y="4289559"/>
            <a:ext cx="180431" cy="180431"/>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5667919"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2951001" y="5289020"/>
            <a:ext cx="180431" cy="18043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411462" y="5820143"/>
            <a:ext cx="9621408" cy="426720"/>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76200" tIns="38100" rIns="76200" bIns="3810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IN" sz="16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271474"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182492"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8542676" y="4102827"/>
            <a:ext cx="180431" cy="368092"/>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8534400" y="5088882"/>
            <a:ext cx="180431" cy="368092"/>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1394419" y="2103579"/>
            <a:ext cx="180431" cy="368092"/>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1394418" y="3099125"/>
            <a:ext cx="180431" cy="368092"/>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1401970" y="4289559"/>
            <a:ext cx="180431" cy="180431"/>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1401970" y="5092497"/>
            <a:ext cx="180431" cy="368092"/>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1542656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4817" y="14817"/>
            <a:ext cx="3079750" cy="68580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302000" y="1714500"/>
            <a:ext cx="8509000" cy="4381500"/>
          </a:xfrm>
          <a:prstGeom prst="rect">
            <a:avLst/>
          </a:prstGeom>
        </p:spPr>
        <p:txBody>
          <a:bodyPr vert="horz" lIns="0" tIns="1905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marR="0" lvl="0" indent="0" algn="l" defTabSz="914363" rtl="0" eaLnBrk="1" fontAlgn="auto" latinLnBrk="0" hangingPunct="1">
              <a:lnSpc>
                <a:spcPct val="105000"/>
              </a:lnSpc>
              <a:spcBef>
                <a:spcPts val="500"/>
              </a:spcBef>
              <a:spcAft>
                <a:spcPts val="0"/>
              </a:spcAft>
              <a:buClrTx/>
              <a:buSzTx/>
              <a:buFontTx/>
              <a:buNone/>
              <a:tabLst/>
              <a:defRPr/>
            </a:pPr>
            <a:r>
              <a:rPr kumimoji="0" lang="en-US" sz="1667" b="0" i="0" u="none" strike="noStrike" kern="1200" cap="none" spc="0" normalizeH="0" baseline="0" noProof="0" dirty="0">
                <a:ln>
                  <a:noFill/>
                </a:ln>
                <a:solidFill>
                  <a:srgbClr val="000000"/>
                </a:solidFill>
                <a:effectLst/>
                <a:uLnTx/>
                <a:uFillTx/>
                <a:latin typeface="IBM Plex Sans" charset="0"/>
              </a:rPr>
              <a:t>At the end of this training, you should be able to understand the following:</a:t>
            </a:r>
          </a:p>
          <a:p>
            <a:pPr marL="285739" lvl="0" indent="-285739" defTabSz="914363">
              <a:spcBef>
                <a:spcPts val="500"/>
              </a:spcBef>
              <a:buFont typeface="Arial" panose="020B0604020202020204" pitchFamily="34" charset="0"/>
              <a:buChar char="•"/>
              <a:defRPr/>
            </a:pPr>
            <a:r>
              <a:rPr lang="en-US" sz="1667" dirty="0">
                <a:solidFill>
                  <a:srgbClr val="000000"/>
                </a:solidFill>
              </a:rPr>
              <a:t>Cloud </a:t>
            </a:r>
          </a:p>
          <a:p>
            <a:pPr marL="285739" lvl="0" indent="-285739" defTabSz="914363">
              <a:spcBef>
                <a:spcPts val="500"/>
              </a:spcBef>
              <a:buFont typeface="Arial" panose="020B0604020202020204" pitchFamily="34" charset="0"/>
              <a:buChar char="•"/>
              <a:defRPr/>
            </a:pPr>
            <a:r>
              <a:rPr lang="en-US" sz="1667" dirty="0">
                <a:solidFill>
                  <a:srgbClr val="000000"/>
                </a:solidFill>
              </a:rPr>
              <a:t>Containers</a:t>
            </a:r>
          </a:p>
          <a:p>
            <a:pPr marL="285739" lvl="0" indent="-285739" defTabSz="914363">
              <a:spcBef>
                <a:spcPts val="500"/>
              </a:spcBef>
              <a:buFont typeface="Arial" panose="020B0604020202020204" pitchFamily="34" charset="0"/>
              <a:buChar char="•"/>
              <a:defRPr/>
            </a:pPr>
            <a:r>
              <a:rPr lang="en-US" sz="1667" dirty="0">
                <a:solidFill>
                  <a:srgbClr val="000000"/>
                </a:solidFill>
              </a:rPr>
              <a:t>Container Orchestration</a:t>
            </a: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Spring Cloud – Cloud Container and Container Orchestration</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381000" y="1714500"/>
            <a:ext cx="2476500" cy="30480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a:xfrm>
            <a:off x="381000" y="296394"/>
            <a:ext cx="2476500" cy="685800"/>
          </a:xfrm>
        </p:spPr>
        <p:txBody>
          <a:bodyPr/>
          <a:lstStyle/>
          <a:p>
            <a:r>
              <a:rPr lang="en-US" dirty="0"/>
              <a:t>Spring Cloud – Cloud Container and Container Orchestration</a:t>
            </a:r>
            <a:endParaRPr lang="en-IN" dirty="0"/>
          </a:p>
        </p:txBody>
      </p:sp>
      <p:graphicFrame>
        <p:nvGraphicFramePr>
          <p:cNvPr id="5" name="Table 4">
            <a:extLst>
              <a:ext uri="{FF2B5EF4-FFF2-40B4-BE49-F238E27FC236}">
                <a16:creationId xmlns:a16="http://schemas.microsoft.com/office/drawing/2014/main" id="{2B588B68-8A0B-4DF3-A268-032423737C4E}"/>
              </a:ext>
            </a:extLst>
          </p:cNvPr>
          <p:cNvGraphicFramePr>
            <a:graphicFrameLocks noGrp="1"/>
          </p:cNvGraphicFramePr>
          <p:nvPr>
            <p:extLst>
              <p:ext uri="{D42A27DB-BD31-4B8C-83A1-F6EECF244321}">
                <p14:modId xmlns:p14="http://schemas.microsoft.com/office/powerpoint/2010/main" val="1816573097"/>
              </p:ext>
            </p:extLst>
          </p:nvPr>
        </p:nvGraphicFramePr>
        <p:xfrm>
          <a:off x="3302000" y="1975757"/>
          <a:ext cx="8509000" cy="1420812"/>
        </p:xfrm>
        <a:graphic>
          <a:graphicData uri="http://schemas.openxmlformats.org/drawingml/2006/table">
            <a:tbl>
              <a:tblPr firstRow="1" bandRow="1">
                <a:tableStyleId>{69CF1AB2-1976-4502-BF36-3FF5EA218861}</a:tableStyleId>
              </a:tblPr>
              <a:tblGrid>
                <a:gridCol w="8509000">
                  <a:extLst>
                    <a:ext uri="{9D8B030D-6E8A-4147-A177-3AD203B41FA5}">
                      <a16:colId xmlns:a16="http://schemas.microsoft.com/office/drawing/2014/main" val="3221769668"/>
                    </a:ext>
                  </a:extLst>
                </a:gridCol>
              </a:tblGrid>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1700" b="0" u="none" strike="noStrike" cap="none" normalizeH="0" baseline="0" dirty="0">
                          <a:ln>
                            <a:noFill/>
                          </a:ln>
                          <a:effectLst/>
                          <a:latin typeface="IBM Plex Sans" panose="020B0503050203000203" pitchFamily="34" charset="0"/>
                        </a:rPr>
                        <a:t>Cloud</a:t>
                      </a:r>
                      <a:endParaRPr kumimoji="0" lang="en-US" altLang="en-US" sz="17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endParaRPr>
                    </a:p>
                  </a:txBody>
                  <a:tcPr marL="228600" anchor="ctr" horzOverflow="overflow"/>
                </a:tc>
                <a:extLst>
                  <a:ext uri="{0D108BD9-81ED-4DB2-BD59-A6C34878D82A}">
                    <a16:rowId xmlns:a16="http://schemas.microsoft.com/office/drawing/2014/main" val="1061542083"/>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Containers</a:t>
                      </a:r>
                    </a:p>
                  </a:txBody>
                  <a:tcPr marL="228600" anchor="ctr" horzOverflow="overflow"/>
                </a:tc>
                <a:extLst>
                  <a:ext uri="{0D108BD9-81ED-4DB2-BD59-A6C34878D82A}">
                    <a16:rowId xmlns:a16="http://schemas.microsoft.com/office/drawing/2014/main" val="3579174448"/>
                  </a:ext>
                </a:extLst>
              </a:tr>
              <a:tr h="473604">
                <a:tc>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3429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defRPr/>
                      </a:pPr>
                      <a:r>
                        <a:rPr kumimoji="0" lang="en-US" alt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Container Orchestration</a:t>
                      </a:r>
                    </a:p>
                  </a:txBody>
                  <a:tcPr marL="228600" anchor="ctr" horzOverflow="overflow"/>
                </a:tc>
                <a:extLst>
                  <a:ext uri="{0D108BD9-81ED-4DB2-BD59-A6C34878D82A}">
                    <a16:rowId xmlns:a16="http://schemas.microsoft.com/office/drawing/2014/main" val="1251588813"/>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What are Containers?</a:t>
            </a:r>
          </a:p>
        </p:txBody>
      </p:sp>
      <p:sp>
        <p:nvSpPr>
          <p:cNvPr id="6" name="Rectangle 5">
            <a:extLst>
              <a:ext uri="{FF2B5EF4-FFF2-40B4-BE49-F238E27FC236}">
                <a16:creationId xmlns:a16="http://schemas.microsoft.com/office/drawing/2014/main" id="{CEF17206-3E3C-44F3-9AC5-3FF528BEE411}"/>
              </a:ext>
            </a:extLst>
          </p:cNvPr>
          <p:cNvSpPr/>
          <p:nvPr/>
        </p:nvSpPr>
        <p:spPr>
          <a:xfrm>
            <a:off x="380999" y="1552027"/>
            <a:ext cx="10714349" cy="2800767"/>
          </a:xfrm>
          <a:prstGeom prst="rect">
            <a:avLst/>
          </a:prstGeom>
        </p:spPr>
        <p:txBody>
          <a:bodyPr wrap="square">
            <a:spAutoFit/>
          </a:bodyPr>
          <a:lstStyle/>
          <a:p>
            <a:pPr lvl="0"/>
            <a:r>
              <a:rPr lang="en-US" sz="2000" dirty="0">
                <a:solidFill>
                  <a:srgbClr val="000000"/>
                </a:solidFill>
                <a:latin typeface="IBM Plex Sans" panose="020B0503050203000203" pitchFamily="34" charset="0"/>
              </a:rPr>
              <a:t>Containers offer a logical packaging mechanism in which applications can be abstracted from the environment in which they actually run.</a:t>
            </a:r>
          </a:p>
          <a:p>
            <a:pPr lvl="0"/>
            <a:endParaRPr lang="en-US" sz="2000" dirty="0">
              <a:solidFill>
                <a:srgbClr val="000000"/>
              </a:solidFill>
              <a:latin typeface="IBM Plex Sans" panose="020B0503050203000203" pitchFamily="34" charset="0"/>
            </a:endParaRP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Containers are an executable unit of software packaged:</a:t>
            </a:r>
          </a:p>
          <a:p>
            <a:pPr marL="800100" lvl="1" indent="-342900">
              <a:buFont typeface="Arial" panose="020B0604020202020204" pitchFamily="34" charset="0"/>
              <a:buChar char="•"/>
            </a:pPr>
            <a:r>
              <a:rPr lang="en-US" sz="2000" dirty="0">
                <a:solidFill>
                  <a:srgbClr val="000000"/>
                </a:solidFill>
                <a:latin typeface="IBM Plex Sans" panose="020B0503050203000203" pitchFamily="34" charset="0"/>
              </a:rPr>
              <a:t> </a:t>
            </a:r>
            <a:r>
              <a:rPr lang="en-US" dirty="0">
                <a:solidFill>
                  <a:srgbClr val="000000"/>
                </a:solidFill>
                <a:latin typeface="IBM Plex Sans" panose="020B0503050203000203" pitchFamily="34" charset="0"/>
              </a:rPr>
              <a:t>Application code </a:t>
            </a:r>
          </a:p>
          <a:p>
            <a:pPr marL="800100" lvl="1" indent="-342900">
              <a:buFont typeface="Arial" panose="020B0604020202020204" pitchFamily="34" charset="0"/>
              <a:buChar char="•"/>
            </a:pPr>
            <a:r>
              <a:rPr lang="en-US" dirty="0">
                <a:solidFill>
                  <a:srgbClr val="000000"/>
                </a:solidFill>
                <a:latin typeface="IBM Plex Sans" panose="020B0503050203000203" pitchFamily="34" charset="0"/>
              </a:rPr>
              <a:t> Along with its libraries and dependencies</a:t>
            </a:r>
          </a:p>
          <a:p>
            <a:pPr marL="800100" lvl="1" indent="-342900">
              <a:buFont typeface="Arial" panose="020B0604020202020204" pitchFamily="34" charset="0"/>
              <a:buChar char="•"/>
            </a:pPr>
            <a:r>
              <a:rPr lang="en-US" dirty="0">
                <a:solidFill>
                  <a:srgbClr val="000000"/>
                </a:solidFill>
                <a:latin typeface="IBM Plex Sans" panose="020B0503050203000203" pitchFamily="34" charset="0"/>
              </a:rPr>
              <a:t> Application runtime</a:t>
            </a:r>
          </a:p>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Can be run anywhere, whether it be on desktop, traditional IT, or the cloud</a:t>
            </a:r>
          </a:p>
          <a:p>
            <a:pPr marL="342900" lvl="0" indent="-342900">
              <a:buFont typeface="Arial" panose="020B0604020202020204" pitchFamily="34" charset="0"/>
              <a:buChar char="•"/>
            </a:pPr>
            <a:endParaRPr lang="en-US" sz="2000" dirty="0">
              <a:solidFill>
                <a:srgbClr val="000000"/>
              </a:solidFill>
              <a:latin typeface="IBM Plex Sans" panose="020B0503050203000203" pitchFamily="34" charset="0"/>
            </a:endParaRPr>
          </a:p>
        </p:txBody>
      </p:sp>
    </p:spTree>
    <p:extLst>
      <p:ext uri="{BB962C8B-B14F-4D97-AF65-F5344CB8AC3E}">
        <p14:creationId xmlns:p14="http://schemas.microsoft.com/office/powerpoint/2010/main" val="262329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IN" dirty="0"/>
              <a:t>Container in Cloud Computing</a:t>
            </a:r>
          </a:p>
        </p:txBody>
      </p:sp>
      <p:sp>
        <p:nvSpPr>
          <p:cNvPr id="6" name="Rectangle 5">
            <a:extLst>
              <a:ext uri="{FF2B5EF4-FFF2-40B4-BE49-F238E27FC236}">
                <a16:creationId xmlns:a16="http://schemas.microsoft.com/office/drawing/2014/main" id="{CEF17206-3E3C-44F3-9AC5-3FF528BEE411}"/>
              </a:ext>
            </a:extLst>
          </p:cNvPr>
          <p:cNvSpPr/>
          <p:nvPr/>
        </p:nvSpPr>
        <p:spPr>
          <a:xfrm>
            <a:off x="380999" y="1552027"/>
            <a:ext cx="10714349" cy="2893100"/>
          </a:xfrm>
          <a:prstGeom prst="rect">
            <a:avLst/>
          </a:prstGeom>
        </p:spPr>
        <p:txBody>
          <a:bodyPr wrap="square">
            <a:spAutoFit/>
          </a:bodyPr>
          <a:lstStyle/>
          <a:p>
            <a:pPr marL="342900" lvl="0" indent="-342900">
              <a:buFont typeface="Arial" panose="020B0604020202020204" pitchFamily="34" charset="0"/>
              <a:buChar char="•"/>
            </a:pPr>
            <a:r>
              <a:rPr lang="en-US" sz="2000" dirty="0">
                <a:solidFill>
                  <a:srgbClr val="000000"/>
                </a:solidFill>
                <a:latin typeface="IBM Plex Sans" panose="020B0503050203000203" pitchFamily="34" charset="0"/>
              </a:rPr>
              <a:t>Container in Cloud computing is basically an approach to operating system virtualization.</a:t>
            </a:r>
          </a:p>
          <a:p>
            <a:pPr marL="800100" lvl="1" indent="-342900">
              <a:buFont typeface="Arial" panose="020B0604020202020204" pitchFamily="34" charset="0"/>
              <a:buChar char="•"/>
            </a:pPr>
            <a:r>
              <a:rPr lang="en-US" dirty="0">
                <a:solidFill>
                  <a:srgbClr val="000000"/>
                </a:solidFill>
                <a:latin typeface="IBM Plex Sans" panose="020B0503050203000203" pitchFamily="34" charset="0"/>
              </a:rPr>
              <a:t>User can work with a program and its dependencies using resource procedures that are isolated.</a:t>
            </a:r>
          </a:p>
          <a:p>
            <a:pPr marL="800100" lvl="1" indent="-342900">
              <a:buFont typeface="Arial" panose="020B0604020202020204" pitchFamily="34" charset="0"/>
              <a:buChar char="•"/>
            </a:pPr>
            <a:r>
              <a:rPr lang="en-US" dirty="0">
                <a:solidFill>
                  <a:srgbClr val="000000"/>
                </a:solidFill>
                <a:latin typeface="IBM Plex Sans" panose="020B0503050203000203" pitchFamily="34" charset="0"/>
              </a:rPr>
              <a:t>The code of the application can be bundled with configurations and dependencies in a systematic manner.</a:t>
            </a:r>
          </a:p>
          <a:p>
            <a:pPr marL="800100" lvl="1" indent="-342900">
              <a:buFont typeface="Arial" panose="020B0604020202020204" pitchFamily="34" charset="0"/>
              <a:buChar char="•"/>
            </a:pPr>
            <a:r>
              <a:rPr lang="en-US" dirty="0">
                <a:solidFill>
                  <a:srgbClr val="000000"/>
                </a:solidFill>
                <a:latin typeface="IBM Plex Sans" panose="020B0503050203000203" pitchFamily="34" charset="0"/>
              </a:rPr>
              <a:t>Container in cloud computing is used to build blocks, which help in producing:</a:t>
            </a:r>
            <a:endParaRPr lang="en-US" sz="2000" dirty="0">
              <a:solidFill>
                <a:srgbClr val="000000"/>
              </a:solidFill>
              <a:latin typeface="IBM Plex Sans" panose="020B0503050203000203" pitchFamily="34" charset="0"/>
            </a:endParaRPr>
          </a:p>
          <a:p>
            <a:pPr marL="1257300" lvl="2" indent="-342900">
              <a:buFont typeface="Courier New" panose="02070309020205020404" pitchFamily="49" charset="0"/>
              <a:buChar char="o"/>
            </a:pPr>
            <a:r>
              <a:rPr lang="en-US" dirty="0">
                <a:solidFill>
                  <a:srgbClr val="000000"/>
                </a:solidFill>
                <a:latin typeface="IBM Plex Sans" panose="020B0503050203000203" pitchFamily="34" charset="0"/>
              </a:rPr>
              <a:t>operational efficiency</a:t>
            </a:r>
          </a:p>
          <a:p>
            <a:pPr marL="1257300" lvl="2" indent="-342900">
              <a:buFont typeface="Courier New" panose="02070309020205020404" pitchFamily="49" charset="0"/>
              <a:buChar char="o"/>
            </a:pPr>
            <a:r>
              <a:rPr lang="en-US" dirty="0">
                <a:solidFill>
                  <a:srgbClr val="000000"/>
                </a:solidFill>
                <a:latin typeface="IBM Plex Sans" panose="020B0503050203000203" pitchFamily="34" charset="0"/>
              </a:rPr>
              <a:t>version control</a:t>
            </a:r>
          </a:p>
          <a:p>
            <a:pPr marL="1257300" lvl="2" indent="-342900">
              <a:buFont typeface="Courier New" panose="02070309020205020404" pitchFamily="49" charset="0"/>
              <a:buChar char="o"/>
            </a:pPr>
            <a:r>
              <a:rPr lang="en-US" dirty="0">
                <a:solidFill>
                  <a:srgbClr val="000000"/>
                </a:solidFill>
                <a:latin typeface="IBM Plex Sans" panose="020B0503050203000203" pitchFamily="34" charset="0"/>
              </a:rPr>
              <a:t>developer productivity </a:t>
            </a:r>
          </a:p>
          <a:p>
            <a:pPr marL="1257300" lvl="2" indent="-342900">
              <a:buFont typeface="Courier New" panose="02070309020205020404" pitchFamily="49" charset="0"/>
              <a:buChar char="o"/>
            </a:pPr>
            <a:r>
              <a:rPr lang="en-US" dirty="0">
                <a:solidFill>
                  <a:srgbClr val="000000"/>
                </a:solidFill>
                <a:latin typeface="IBM Plex Sans" panose="020B0503050203000203" pitchFamily="34" charset="0"/>
              </a:rPr>
              <a:t>environmental consistency</a:t>
            </a:r>
          </a:p>
        </p:txBody>
      </p:sp>
    </p:spTree>
    <p:extLst>
      <p:ext uri="{BB962C8B-B14F-4D97-AF65-F5344CB8AC3E}">
        <p14:creationId xmlns:p14="http://schemas.microsoft.com/office/powerpoint/2010/main" val="859862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Difference: VMs versus Containers</a:t>
            </a:r>
            <a:endParaRPr lang="en-IN" dirty="0"/>
          </a:p>
        </p:txBody>
      </p:sp>
      <p:graphicFrame>
        <p:nvGraphicFramePr>
          <p:cNvPr id="3" name="Table 3">
            <a:extLst>
              <a:ext uri="{FF2B5EF4-FFF2-40B4-BE49-F238E27FC236}">
                <a16:creationId xmlns:a16="http://schemas.microsoft.com/office/drawing/2014/main" id="{0871935C-09F3-48E9-924D-47095818699D}"/>
              </a:ext>
            </a:extLst>
          </p:cNvPr>
          <p:cNvGraphicFramePr>
            <a:graphicFrameLocks noGrp="1"/>
          </p:cNvGraphicFramePr>
          <p:nvPr>
            <p:extLst>
              <p:ext uri="{D42A27DB-BD31-4B8C-83A1-F6EECF244321}">
                <p14:modId xmlns:p14="http://schemas.microsoft.com/office/powerpoint/2010/main" val="2760528853"/>
              </p:ext>
            </p:extLst>
          </p:nvPr>
        </p:nvGraphicFramePr>
        <p:xfrm>
          <a:off x="952107" y="1341120"/>
          <a:ext cx="10218656" cy="4871144"/>
        </p:xfrm>
        <a:graphic>
          <a:graphicData uri="http://schemas.openxmlformats.org/drawingml/2006/table">
            <a:tbl>
              <a:tblPr firstRow="1" bandRow="1">
                <a:tableStyleId>{5C22544A-7EE6-4342-B048-85BDC9FD1C3A}</a:tableStyleId>
              </a:tblPr>
              <a:tblGrid>
                <a:gridCol w="5109328">
                  <a:extLst>
                    <a:ext uri="{9D8B030D-6E8A-4147-A177-3AD203B41FA5}">
                      <a16:colId xmlns:a16="http://schemas.microsoft.com/office/drawing/2014/main" val="2249408118"/>
                    </a:ext>
                  </a:extLst>
                </a:gridCol>
                <a:gridCol w="5109328">
                  <a:extLst>
                    <a:ext uri="{9D8B030D-6E8A-4147-A177-3AD203B41FA5}">
                      <a16:colId xmlns:a16="http://schemas.microsoft.com/office/drawing/2014/main" val="1162918427"/>
                    </a:ext>
                  </a:extLst>
                </a:gridCol>
              </a:tblGrid>
              <a:tr h="419827">
                <a:tc>
                  <a:txBody>
                    <a:bodyPr/>
                    <a:lstStyle/>
                    <a:p>
                      <a:pPr algn="ctr"/>
                      <a:r>
                        <a:rPr lang="en-IN" dirty="0">
                          <a:latin typeface="IBM Plex Sans" panose="020B0503050203000203" pitchFamily="34" charset="0"/>
                        </a:rPr>
                        <a:t>Virtual Machine (VM)</a:t>
                      </a:r>
                    </a:p>
                  </a:txBody>
                  <a:tcPr>
                    <a:solidFill>
                      <a:srgbClr val="C9DEFF"/>
                    </a:solidFill>
                  </a:tcPr>
                </a:tc>
                <a:tc>
                  <a:txBody>
                    <a:bodyPr/>
                    <a:lstStyle/>
                    <a:p>
                      <a:pPr algn="ctr"/>
                      <a:r>
                        <a:rPr lang="en-IN" dirty="0">
                          <a:latin typeface="IBM Plex Sans" panose="020B0503050203000203" pitchFamily="34" charset="0"/>
                        </a:rPr>
                        <a:t>Containers</a:t>
                      </a:r>
                    </a:p>
                  </a:txBody>
                  <a:tcPr>
                    <a:solidFill>
                      <a:srgbClr val="C9DEFF"/>
                    </a:solidFill>
                  </a:tcPr>
                </a:tc>
                <a:extLst>
                  <a:ext uri="{0D108BD9-81ED-4DB2-BD59-A6C34878D82A}">
                    <a16:rowId xmlns:a16="http://schemas.microsoft.com/office/drawing/2014/main" val="3318773487"/>
                  </a:ext>
                </a:extLst>
              </a:tr>
              <a:tr h="4451317">
                <a:tc>
                  <a:txBody>
                    <a:bodyPr/>
                    <a:lstStyle/>
                    <a:p>
                      <a:pPr marL="285750" indent="-285750">
                        <a:buFont typeface="Arial" panose="020B0604020202020204" pitchFamily="34" charset="0"/>
                        <a:buChar char="•"/>
                      </a:pPr>
                      <a:r>
                        <a:rPr lang="en-US" dirty="0">
                          <a:solidFill>
                            <a:schemeClr val="bg2"/>
                          </a:solidFill>
                          <a:latin typeface="IBM Plex Sans" panose="020B0503050203000203" pitchFamily="34" charset="0"/>
                        </a:rPr>
                        <a:t>A virtual machine (VM) is an emulation of a computer system.</a:t>
                      </a:r>
                      <a:br>
                        <a:rPr lang="en-US" dirty="0">
                          <a:solidFill>
                            <a:schemeClr val="bg2"/>
                          </a:solidFill>
                          <a:latin typeface="IBM Plex Sans" panose="020B0503050203000203" pitchFamily="34" charset="0"/>
                        </a:rPr>
                      </a:br>
                      <a:endParaRPr lang="en-US" dirty="0">
                        <a:solidFill>
                          <a:schemeClr val="bg2"/>
                        </a:solidFill>
                        <a:latin typeface="IBM Plex Sans" panose="020B0503050203000203" pitchFamily="34" charset="0"/>
                      </a:endParaRPr>
                    </a:p>
                    <a:p>
                      <a:pPr marL="285750" indent="-285750">
                        <a:buFont typeface="Arial" panose="020B0604020202020204" pitchFamily="34" charset="0"/>
                        <a:buChar char="•"/>
                      </a:pPr>
                      <a:r>
                        <a:rPr lang="en-US" dirty="0">
                          <a:solidFill>
                            <a:schemeClr val="bg2"/>
                          </a:solidFill>
                          <a:latin typeface="IBM Plex Sans" panose="020B0503050203000203" pitchFamily="34" charset="0"/>
                        </a:rPr>
                        <a:t>A guest operating system (OS) such as Linux or Windows runs on top of a host operating system with virtualized access to the underlying hardware.</a:t>
                      </a:r>
                      <a:br>
                        <a:rPr lang="en-US" dirty="0">
                          <a:solidFill>
                            <a:schemeClr val="bg2"/>
                          </a:solidFill>
                          <a:latin typeface="IBM Plex Sans" panose="020B0503050203000203" pitchFamily="34" charset="0"/>
                        </a:rPr>
                      </a:br>
                      <a:endParaRPr lang="en-US" dirty="0">
                        <a:solidFill>
                          <a:schemeClr val="bg2"/>
                        </a:solidFill>
                        <a:latin typeface="IBM Plex Sans" panose="020B0503050203000203" pitchFamily="34" charset="0"/>
                      </a:endParaRPr>
                    </a:p>
                    <a:p>
                      <a:pPr marL="285750" indent="-285750">
                        <a:buFont typeface="Arial" panose="020B0604020202020204" pitchFamily="34" charset="0"/>
                        <a:buChar char="•"/>
                      </a:pPr>
                      <a:r>
                        <a:rPr lang="en-US" dirty="0">
                          <a:solidFill>
                            <a:schemeClr val="bg2"/>
                          </a:solidFill>
                          <a:latin typeface="IBM Plex Sans" panose="020B0503050203000203" pitchFamily="34" charset="0"/>
                        </a:rPr>
                        <a:t>The operating systems (OS) and their applications share hardware resources from a single host server or from a pool of host servers. Each VM requires its own underlying OS, and the hardware is virtualized.</a:t>
                      </a:r>
                    </a:p>
                  </a:txBody>
                  <a:tcPr anchor="ctr">
                    <a:solidFill>
                      <a:srgbClr val="0F6DFF"/>
                    </a:solidFill>
                  </a:tcPr>
                </a:tc>
                <a:tc>
                  <a:txBody>
                    <a:bodyPr/>
                    <a:lstStyle/>
                    <a:p>
                      <a:pPr marL="285750" indent="-285750">
                        <a:buFont typeface="Arial" panose="020B0604020202020204" pitchFamily="34" charset="0"/>
                        <a:buChar char="•"/>
                      </a:pPr>
                      <a:r>
                        <a:rPr lang="en-US" dirty="0">
                          <a:solidFill>
                            <a:schemeClr val="bg2"/>
                          </a:solidFill>
                          <a:latin typeface="IBM Plex Sans" panose="020B0503050203000203" pitchFamily="34" charset="0"/>
                        </a:rPr>
                        <a:t>With containers, instead of virtualizing the underlying computer like a virtual machine (VM), just the OS is virtualized.</a:t>
                      </a:r>
                      <a:br>
                        <a:rPr lang="en-US" dirty="0">
                          <a:solidFill>
                            <a:schemeClr val="bg2"/>
                          </a:solidFill>
                          <a:latin typeface="IBM Plex Sans" panose="020B0503050203000203" pitchFamily="34" charset="0"/>
                        </a:rPr>
                      </a:br>
                      <a:endParaRPr lang="en-US" dirty="0">
                        <a:solidFill>
                          <a:schemeClr val="bg2"/>
                        </a:solidFill>
                        <a:latin typeface="IBM Plex Sans" panose="020B0503050203000203" pitchFamily="34" charset="0"/>
                      </a:endParaRPr>
                    </a:p>
                    <a:p>
                      <a:pPr marL="285750" indent="-285750">
                        <a:buFont typeface="Arial" panose="020B0604020202020204" pitchFamily="34" charset="0"/>
                        <a:buChar char="•"/>
                      </a:pPr>
                      <a:r>
                        <a:rPr lang="en-US" dirty="0">
                          <a:solidFill>
                            <a:schemeClr val="bg2"/>
                          </a:solidFill>
                          <a:latin typeface="IBM Plex Sans" panose="020B0503050203000203" pitchFamily="34" charset="0"/>
                        </a:rPr>
                        <a:t>Containers sit on top of a physical server and its host OS — typically Linux or Windows. Each container shares the host OS kernel and, usually, the binaries and libraries, too. Shared components are read-only.</a:t>
                      </a:r>
                      <a:br>
                        <a:rPr lang="en-US" dirty="0">
                          <a:solidFill>
                            <a:schemeClr val="bg2"/>
                          </a:solidFill>
                          <a:latin typeface="IBM Plex Sans" panose="020B0503050203000203" pitchFamily="34" charset="0"/>
                        </a:rPr>
                      </a:br>
                      <a:endParaRPr lang="en-US" dirty="0">
                        <a:solidFill>
                          <a:schemeClr val="bg2"/>
                        </a:solidFill>
                        <a:latin typeface="IBM Plex Sans" panose="020B0503050203000203" pitchFamily="34" charset="0"/>
                      </a:endParaRPr>
                    </a:p>
                    <a:p>
                      <a:pPr marL="285750" indent="-285750">
                        <a:buFont typeface="Arial" panose="020B0604020202020204" pitchFamily="34" charset="0"/>
                        <a:buChar char="•"/>
                      </a:pPr>
                      <a:r>
                        <a:rPr lang="en-US" dirty="0">
                          <a:solidFill>
                            <a:schemeClr val="bg2"/>
                          </a:solidFill>
                          <a:latin typeface="IBM Plex Sans" panose="020B0503050203000203" pitchFamily="34" charset="0"/>
                        </a:rPr>
                        <a:t>Sharing OS resources, such as, libraries significantly reduces the need to reproduce the operating system code and means that a server can run multiple workloads with a single operating system installation.</a:t>
                      </a:r>
                    </a:p>
                  </a:txBody>
                  <a:tcPr anchor="ctr">
                    <a:solidFill>
                      <a:srgbClr val="054ADA"/>
                    </a:solidFill>
                  </a:tcPr>
                </a:tc>
                <a:extLst>
                  <a:ext uri="{0D108BD9-81ED-4DB2-BD59-A6C34878D82A}">
                    <a16:rowId xmlns:a16="http://schemas.microsoft.com/office/drawing/2014/main" val="695418073"/>
                  </a:ext>
                </a:extLst>
              </a:tr>
            </a:tbl>
          </a:graphicData>
        </a:graphic>
      </p:graphicFrame>
    </p:spTree>
    <p:extLst>
      <p:ext uri="{BB962C8B-B14F-4D97-AF65-F5344CB8AC3E}">
        <p14:creationId xmlns:p14="http://schemas.microsoft.com/office/powerpoint/2010/main" val="1243319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E83205-FD2F-4432-93FE-640CFC1FB72B}"/>
              </a:ext>
            </a:extLst>
          </p:cNvPr>
          <p:cNvSpPr>
            <a:spLocks noGrp="1"/>
          </p:cNvSpPr>
          <p:nvPr>
            <p:ph type="body" sz="quarter" idx="11"/>
          </p:nvPr>
        </p:nvSpPr>
        <p:spPr/>
        <p:txBody>
          <a:bodyPr/>
          <a:lstStyle/>
          <a:p>
            <a:r>
              <a:rPr lang="en-US" dirty="0"/>
              <a:t>Spring Cloud – Cloud Container and Container Orchestration</a:t>
            </a:r>
            <a:endParaRPr lang="en-IN" dirty="0"/>
          </a:p>
        </p:txBody>
      </p:sp>
      <p:sp>
        <p:nvSpPr>
          <p:cNvPr id="5" name="Title 4">
            <a:extLst>
              <a:ext uri="{FF2B5EF4-FFF2-40B4-BE49-F238E27FC236}">
                <a16:creationId xmlns:a16="http://schemas.microsoft.com/office/drawing/2014/main" id="{5D22A4A5-BECE-4652-BBB9-6C3493840D7D}"/>
              </a:ext>
            </a:extLst>
          </p:cNvPr>
          <p:cNvSpPr>
            <a:spLocks noGrp="1"/>
          </p:cNvSpPr>
          <p:nvPr>
            <p:ph type="title"/>
          </p:nvPr>
        </p:nvSpPr>
        <p:spPr/>
        <p:txBody>
          <a:bodyPr/>
          <a:lstStyle/>
          <a:p>
            <a:r>
              <a:rPr lang="en-US" dirty="0"/>
              <a:t>Difference: VMs versus Containers (continued)</a:t>
            </a:r>
            <a:endParaRPr lang="en-IN" dirty="0"/>
          </a:p>
        </p:txBody>
      </p:sp>
      <p:pic>
        <p:nvPicPr>
          <p:cNvPr id="8" name="Picture 7">
            <a:extLst>
              <a:ext uri="{FF2B5EF4-FFF2-40B4-BE49-F238E27FC236}">
                <a16:creationId xmlns:a16="http://schemas.microsoft.com/office/drawing/2014/main" id="{4D04C6DA-7240-42EC-A36E-A8DC86EB6AD9}"/>
              </a:ext>
            </a:extLst>
          </p:cNvPr>
          <p:cNvPicPr>
            <a:picLocks noChangeAspect="1"/>
          </p:cNvPicPr>
          <p:nvPr/>
        </p:nvPicPr>
        <p:blipFill>
          <a:blip r:embed="rId2"/>
          <a:stretch>
            <a:fillRect/>
          </a:stretch>
        </p:blipFill>
        <p:spPr>
          <a:xfrm>
            <a:off x="7786662" y="1270289"/>
            <a:ext cx="2514841" cy="2175501"/>
          </a:xfrm>
          <a:prstGeom prst="rect">
            <a:avLst/>
          </a:prstGeom>
        </p:spPr>
      </p:pic>
      <p:pic>
        <p:nvPicPr>
          <p:cNvPr id="9" name="Picture 8">
            <a:extLst>
              <a:ext uri="{FF2B5EF4-FFF2-40B4-BE49-F238E27FC236}">
                <a16:creationId xmlns:a16="http://schemas.microsoft.com/office/drawing/2014/main" id="{E8B9E9A8-F5B8-4A3A-94CF-C14BFD8C728B}"/>
              </a:ext>
            </a:extLst>
          </p:cNvPr>
          <p:cNvPicPr>
            <a:picLocks noChangeAspect="1"/>
          </p:cNvPicPr>
          <p:nvPr/>
        </p:nvPicPr>
        <p:blipFill>
          <a:blip r:embed="rId3"/>
          <a:stretch>
            <a:fillRect/>
          </a:stretch>
        </p:blipFill>
        <p:spPr>
          <a:xfrm>
            <a:off x="1890497" y="1251879"/>
            <a:ext cx="2514841" cy="2251381"/>
          </a:xfrm>
          <a:prstGeom prst="rect">
            <a:avLst/>
          </a:prstGeom>
        </p:spPr>
      </p:pic>
      <p:graphicFrame>
        <p:nvGraphicFramePr>
          <p:cNvPr id="11" name="Content Placeholder 5">
            <a:extLst>
              <a:ext uri="{FF2B5EF4-FFF2-40B4-BE49-F238E27FC236}">
                <a16:creationId xmlns:a16="http://schemas.microsoft.com/office/drawing/2014/main" id="{63022BBF-F5D1-4D02-A798-A48D09B3C8AF}"/>
              </a:ext>
            </a:extLst>
          </p:cNvPr>
          <p:cNvGraphicFramePr>
            <a:graphicFrameLocks/>
          </p:cNvGraphicFramePr>
          <p:nvPr>
            <p:extLst>
              <p:ext uri="{D42A27DB-BD31-4B8C-83A1-F6EECF244321}">
                <p14:modId xmlns:p14="http://schemas.microsoft.com/office/powerpoint/2010/main" val="799372207"/>
              </p:ext>
            </p:extLst>
          </p:nvPr>
        </p:nvGraphicFramePr>
        <p:xfrm>
          <a:off x="1382356" y="3623943"/>
          <a:ext cx="9967910" cy="2947040"/>
        </p:xfrm>
        <a:graphic>
          <a:graphicData uri="http://schemas.openxmlformats.org/drawingml/2006/table">
            <a:tbl>
              <a:tblPr/>
              <a:tblGrid>
                <a:gridCol w="4983955">
                  <a:extLst>
                    <a:ext uri="{9D8B030D-6E8A-4147-A177-3AD203B41FA5}">
                      <a16:colId xmlns:a16="http://schemas.microsoft.com/office/drawing/2014/main" val="82175209"/>
                    </a:ext>
                  </a:extLst>
                </a:gridCol>
                <a:gridCol w="4983955">
                  <a:extLst>
                    <a:ext uri="{9D8B030D-6E8A-4147-A177-3AD203B41FA5}">
                      <a16:colId xmlns:a16="http://schemas.microsoft.com/office/drawing/2014/main" val="3310972483"/>
                    </a:ext>
                  </a:extLst>
                </a:gridCol>
              </a:tblGrid>
              <a:tr h="368380">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b="1">
                          <a:effectLst/>
                          <a:latin typeface="IBM Plex Sans" panose="020B0503050203000203" pitchFamily="34" charset="0"/>
                        </a:rPr>
                        <a:t>VMs</a:t>
                      </a:r>
                    </a:p>
                  </a:txBody>
                  <a:tcPr marL="54174" marR="54174" marT="54174" marB="54174">
                    <a:lnL>
                      <a:noFill/>
                    </a:lnL>
                    <a:lnR>
                      <a:noFill/>
                    </a:lnR>
                    <a:lnT w="19050" cap="flat" cmpd="sng" algn="ctr">
                      <a:solidFill>
                        <a:srgbClr val="B0B0B0"/>
                      </a:solidFill>
                      <a:prstDash val="solid"/>
                      <a:round/>
                      <a:headEnd type="none" w="med" len="med"/>
                      <a:tailEnd type="none" w="med" len="med"/>
                    </a:lnT>
                    <a:lnB w="19050"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b="1">
                          <a:effectLst/>
                          <a:latin typeface="IBM Plex Sans" panose="020B0503050203000203" pitchFamily="34" charset="0"/>
                        </a:rPr>
                        <a:t>Containers</a:t>
                      </a:r>
                    </a:p>
                  </a:txBody>
                  <a:tcPr marL="54174" marR="54174" marT="54174" marB="54174">
                    <a:lnL>
                      <a:noFill/>
                    </a:lnL>
                    <a:lnR>
                      <a:noFill/>
                    </a:lnR>
                    <a:lnT w="19050" cap="flat" cmpd="sng" algn="ctr">
                      <a:solidFill>
                        <a:srgbClr val="B0B0B0"/>
                      </a:solidFill>
                      <a:prstDash val="solid"/>
                      <a:round/>
                      <a:headEnd type="none" w="med" len="med"/>
                      <a:tailEnd type="none" w="med" len="med"/>
                    </a:lnT>
                    <a:lnB w="19050"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60189000"/>
                  </a:ext>
                </a:extLst>
              </a:tr>
              <a:tr h="368380">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dirty="0">
                          <a:latin typeface="IBM Plex Sans" panose="020B0503050203000203" pitchFamily="34" charset="0"/>
                        </a:rPr>
                        <a:t>Heavyweight</a:t>
                      </a:r>
                    </a:p>
                  </a:txBody>
                  <a:tcPr marL="54174" marR="54174" marT="54174" marB="54174">
                    <a:lnL>
                      <a:noFill/>
                    </a:lnL>
                    <a:lnR>
                      <a:noFill/>
                    </a:lnR>
                    <a:lnT w="19050"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a:latin typeface="IBM Plex Sans" panose="020B0503050203000203" pitchFamily="34" charset="0"/>
                        </a:rPr>
                        <a:t>Lightweight</a:t>
                      </a:r>
                    </a:p>
                  </a:txBody>
                  <a:tcPr marL="54174" marR="54174" marT="54174" marB="54174">
                    <a:lnL>
                      <a:noFill/>
                    </a:lnL>
                    <a:lnR>
                      <a:noFill/>
                    </a:lnR>
                    <a:lnT w="19050"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2661243"/>
                  </a:ext>
                </a:extLst>
              </a:tr>
              <a:tr h="368380">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b="0" dirty="0">
                          <a:effectLst/>
                          <a:latin typeface="IBM Plex Sans" panose="020B0503050203000203" pitchFamily="34" charset="0"/>
                        </a:rPr>
                        <a:t>Limited performance</a:t>
                      </a:r>
                      <a:endParaRPr lang="en-IN" sz="1400" dirty="0">
                        <a:latin typeface="IBM Plex Sans" panose="020B0503050203000203" pitchFamily="34" charset="0"/>
                      </a:endParaRPr>
                    </a:p>
                  </a:txBody>
                  <a:tcPr marL="54174" marR="54174" marT="54174" marB="54174">
                    <a:lnL>
                      <a:noFill/>
                    </a:lnL>
                    <a:lnR>
                      <a:noFill/>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b="0">
                          <a:effectLst/>
                          <a:latin typeface="IBM Plex Sans" panose="020B0503050203000203" pitchFamily="34" charset="0"/>
                        </a:rPr>
                        <a:t>Native performance</a:t>
                      </a:r>
                      <a:endParaRPr lang="en-IN" sz="1400">
                        <a:latin typeface="IBM Plex Sans" panose="020B0503050203000203" pitchFamily="34" charset="0"/>
                      </a:endParaRPr>
                    </a:p>
                  </a:txBody>
                  <a:tcPr marL="54174" marR="54174" marT="54174" marB="54174">
                    <a:lnL>
                      <a:noFill/>
                    </a:lnL>
                    <a:lnR>
                      <a:noFill/>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3356534482"/>
                  </a:ext>
                </a:extLst>
              </a:tr>
              <a:tr h="368380">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US" sz="1400">
                          <a:latin typeface="IBM Plex Sans" panose="020B0503050203000203" pitchFamily="34" charset="0"/>
                        </a:rPr>
                        <a:t>Each VM runs in its own OS</a:t>
                      </a:r>
                    </a:p>
                  </a:txBody>
                  <a:tcPr marL="54174" marR="54174" marT="54174" marB="54174">
                    <a:lnL>
                      <a:noFill/>
                    </a:lnL>
                    <a:lnR>
                      <a:noFill/>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US" sz="1400" dirty="0">
                          <a:latin typeface="IBM Plex Sans" panose="020B0503050203000203" pitchFamily="34" charset="0"/>
                        </a:rPr>
                        <a:t>All containers share the host OS</a:t>
                      </a:r>
                    </a:p>
                  </a:txBody>
                  <a:tcPr marL="54174" marR="54174" marT="54174" marB="54174">
                    <a:lnL>
                      <a:noFill/>
                    </a:lnL>
                    <a:lnR>
                      <a:noFill/>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1179322"/>
                  </a:ext>
                </a:extLst>
              </a:tr>
              <a:tr h="368380">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b="0">
                          <a:effectLst/>
                          <a:latin typeface="IBM Plex Sans" panose="020B0503050203000203" pitchFamily="34" charset="0"/>
                        </a:rPr>
                        <a:t>Hardware-level virtualization</a:t>
                      </a:r>
                      <a:endParaRPr lang="en-IN" sz="1400">
                        <a:latin typeface="IBM Plex Sans" panose="020B0503050203000203" pitchFamily="34" charset="0"/>
                      </a:endParaRPr>
                    </a:p>
                  </a:txBody>
                  <a:tcPr marL="54174" marR="54174" marT="54174" marB="54174">
                    <a:lnL>
                      <a:noFill/>
                    </a:lnL>
                    <a:lnR>
                      <a:noFill/>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b="0">
                          <a:effectLst/>
                          <a:latin typeface="IBM Plex Sans" panose="020B0503050203000203" pitchFamily="34" charset="0"/>
                        </a:rPr>
                        <a:t>OS virtualization</a:t>
                      </a:r>
                      <a:endParaRPr lang="en-IN" sz="1400">
                        <a:latin typeface="IBM Plex Sans" panose="020B0503050203000203" pitchFamily="34" charset="0"/>
                      </a:endParaRPr>
                    </a:p>
                  </a:txBody>
                  <a:tcPr marL="54174" marR="54174" marT="54174" marB="54174">
                    <a:lnL>
                      <a:noFill/>
                    </a:lnL>
                    <a:lnR>
                      <a:noFill/>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2409503073"/>
                  </a:ext>
                </a:extLst>
              </a:tr>
              <a:tr h="368380">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b="0">
                          <a:effectLst/>
                          <a:latin typeface="IBM Plex Sans" panose="020B0503050203000203" pitchFamily="34" charset="0"/>
                        </a:rPr>
                        <a:t>Startup time in minutes</a:t>
                      </a:r>
                      <a:endParaRPr lang="en-IN" sz="1400">
                        <a:latin typeface="IBM Plex Sans" panose="020B0503050203000203" pitchFamily="34" charset="0"/>
                      </a:endParaRPr>
                    </a:p>
                  </a:txBody>
                  <a:tcPr marL="54174" marR="54174" marT="54174" marB="54174">
                    <a:lnL>
                      <a:noFill/>
                    </a:lnL>
                    <a:lnR>
                      <a:noFill/>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b="0">
                          <a:effectLst/>
                          <a:latin typeface="IBM Plex Sans" panose="020B0503050203000203" pitchFamily="34" charset="0"/>
                        </a:rPr>
                        <a:t>Startup time in milliseconds</a:t>
                      </a:r>
                      <a:endParaRPr lang="en-IN" sz="1400">
                        <a:latin typeface="IBM Plex Sans" panose="020B0503050203000203" pitchFamily="34" charset="0"/>
                      </a:endParaRPr>
                    </a:p>
                  </a:txBody>
                  <a:tcPr marL="54174" marR="54174" marT="54174" marB="54174">
                    <a:lnL>
                      <a:noFill/>
                    </a:lnL>
                    <a:lnR>
                      <a:noFill/>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56110632"/>
                  </a:ext>
                </a:extLst>
              </a:tr>
              <a:tr h="368380">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b="0">
                          <a:effectLst/>
                          <a:latin typeface="IBM Plex Sans" panose="020B0503050203000203" pitchFamily="34" charset="0"/>
                        </a:rPr>
                        <a:t>Allocates required memory</a:t>
                      </a:r>
                      <a:endParaRPr lang="en-IN" sz="1400">
                        <a:latin typeface="IBM Plex Sans" panose="020B0503050203000203" pitchFamily="34" charset="0"/>
                      </a:endParaRPr>
                    </a:p>
                  </a:txBody>
                  <a:tcPr marL="54174" marR="54174" marT="54174" marB="54174">
                    <a:lnL>
                      <a:noFill/>
                    </a:lnL>
                    <a:lnR>
                      <a:noFill/>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IN" sz="1400" b="0">
                          <a:effectLst/>
                          <a:latin typeface="IBM Plex Sans" panose="020B0503050203000203" pitchFamily="34" charset="0"/>
                        </a:rPr>
                        <a:t>Requires less memory space</a:t>
                      </a:r>
                      <a:endParaRPr lang="en-IN" sz="1400">
                        <a:latin typeface="IBM Plex Sans" panose="020B0503050203000203" pitchFamily="34" charset="0"/>
                      </a:endParaRPr>
                    </a:p>
                  </a:txBody>
                  <a:tcPr marL="54174" marR="54174" marT="54174" marB="54174">
                    <a:lnL>
                      <a:noFill/>
                    </a:lnL>
                    <a:lnR>
                      <a:noFill/>
                    </a:lnR>
                    <a:lnT w="9525" cap="flat" cmpd="sng" algn="ctr">
                      <a:solidFill>
                        <a:srgbClr val="B0B0B0"/>
                      </a:solidFill>
                      <a:prstDash val="solid"/>
                      <a:round/>
                      <a:headEnd type="none" w="med" len="med"/>
                      <a:tailEnd type="none" w="med" len="med"/>
                    </a:lnT>
                    <a:lnB w="9525" cap="flat" cmpd="sng" algn="ctr">
                      <a:solidFill>
                        <a:srgbClr val="B0B0B0"/>
                      </a:solidFill>
                      <a:prstDash val="solid"/>
                      <a:round/>
                      <a:headEnd type="none" w="med" len="med"/>
                      <a:tailEnd type="none" w="med" len="med"/>
                    </a:lnB>
                    <a:lnTlToBr w="12700" cmpd="sng">
                      <a:noFill/>
                      <a:prstDash val="solid"/>
                    </a:lnTlToBr>
                    <a:lnBlToTr w="12700" cmpd="sng">
                      <a:noFill/>
                      <a:prstDash val="solid"/>
                    </a:lnBlToTr>
                    <a:solidFill>
                      <a:srgbClr val="F8F8F8"/>
                    </a:solidFill>
                  </a:tcPr>
                </a:tc>
                <a:extLst>
                  <a:ext uri="{0D108BD9-81ED-4DB2-BD59-A6C34878D82A}">
                    <a16:rowId xmlns:a16="http://schemas.microsoft.com/office/drawing/2014/main" val="1720286908"/>
                  </a:ext>
                </a:extLst>
              </a:tr>
              <a:tr h="368380">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US" sz="1400" b="0">
                          <a:effectLst/>
                          <a:latin typeface="IBM Plex Sans" panose="020B0503050203000203" pitchFamily="34" charset="0"/>
                        </a:rPr>
                        <a:t>Fully isolated and hence more secure</a:t>
                      </a:r>
                      <a:endParaRPr lang="en-US" sz="1400">
                        <a:latin typeface="IBM Plex Sans" panose="020B0503050203000203" pitchFamily="34" charset="0"/>
                      </a:endParaRPr>
                    </a:p>
                  </a:txBody>
                  <a:tcPr marL="54174" marR="54174" marT="54174" marB="54174">
                    <a:lnL>
                      <a:noFill/>
                    </a:lnL>
                    <a:lnR>
                      <a:noFill/>
                    </a:lnR>
                    <a:lnT w="9525" cap="flat" cmpd="sng" algn="ctr">
                      <a:solidFill>
                        <a:srgbClr val="B0B0B0"/>
                      </a:solidFill>
                      <a:prstDash val="solid"/>
                      <a:round/>
                      <a:headEnd type="none" w="med" len="med"/>
                      <a:tailEnd type="none" w="med" len="med"/>
                    </a:lnT>
                    <a:lnB w="38100" cap="flat" cmpd="sng" algn="ctr">
                      <a:solidFill>
                        <a:srgbClr val="D0D0D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3" rtl="0" eaLnBrk="1" latinLnBrk="0" hangingPunct="1">
                        <a:defRPr sz="1800" kern="1200">
                          <a:solidFill>
                            <a:schemeClr val="tx1"/>
                          </a:solidFill>
                          <a:latin typeface="Calibri"/>
                        </a:defRPr>
                      </a:lvl1pPr>
                      <a:lvl2pPr marL="457182" algn="l" defTabSz="914363" rtl="0" eaLnBrk="1" latinLnBrk="0" hangingPunct="1">
                        <a:defRPr sz="1800" kern="1200">
                          <a:solidFill>
                            <a:schemeClr val="tx1"/>
                          </a:solidFill>
                          <a:latin typeface="Calibri"/>
                        </a:defRPr>
                      </a:lvl2pPr>
                      <a:lvl3pPr marL="914363" algn="l" defTabSz="914363" rtl="0" eaLnBrk="1" latinLnBrk="0" hangingPunct="1">
                        <a:defRPr sz="1800" kern="1200">
                          <a:solidFill>
                            <a:schemeClr val="tx1"/>
                          </a:solidFill>
                          <a:latin typeface="Calibri"/>
                        </a:defRPr>
                      </a:lvl3pPr>
                      <a:lvl4pPr marL="1371545" algn="l" defTabSz="914363" rtl="0" eaLnBrk="1" latinLnBrk="0" hangingPunct="1">
                        <a:defRPr sz="1800" kern="1200">
                          <a:solidFill>
                            <a:schemeClr val="tx1"/>
                          </a:solidFill>
                          <a:latin typeface="Calibri"/>
                        </a:defRPr>
                      </a:lvl4pPr>
                      <a:lvl5pPr marL="1828727" algn="l" defTabSz="914363" rtl="0" eaLnBrk="1" latinLnBrk="0" hangingPunct="1">
                        <a:defRPr sz="1800" kern="1200">
                          <a:solidFill>
                            <a:schemeClr val="tx1"/>
                          </a:solidFill>
                          <a:latin typeface="Calibri"/>
                        </a:defRPr>
                      </a:lvl5pPr>
                      <a:lvl6pPr marL="2285909" algn="l" defTabSz="914363" rtl="0" eaLnBrk="1" latinLnBrk="0" hangingPunct="1">
                        <a:defRPr sz="1800" kern="1200">
                          <a:solidFill>
                            <a:schemeClr val="tx1"/>
                          </a:solidFill>
                          <a:latin typeface="Calibri"/>
                        </a:defRPr>
                      </a:lvl6pPr>
                      <a:lvl7pPr marL="2743090" algn="l" defTabSz="914363" rtl="0" eaLnBrk="1" latinLnBrk="0" hangingPunct="1">
                        <a:defRPr sz="1800" kern="1200">
                          <a:solidFill>
                            <a:schemeClr val="tx1"/>
                          </a:solidFill>
                          <a:latin typeface="Calibri"/>
                        </a:defRPr>
                      </a:lvl7pPr>
                      <a:lvl8pPr marL="3200272" algn="l" defTabSz="914363" rtl="0" eaLnBrk="1" latinLnBrk="0" hangingPunct="1">
                        <a:defRPr sz="1800" kern="1200">
                          <a:solidFill>
                            <a:schemeClr val="tx1"/>
                          </a:solidFill>
                          <a:latin typeface="Calibri"/>
                        </a:defRPr>
                      </a:lvl8pPr>
                      <a:lvl9pPr marL="3657454" algn="l" defTabSz="914363" rtl="0" eaLnBrk="1" latinLnBrk="0" hangingPunct="1">
                        <a:defRPr sz="1800" kern="1200">
                          <a:solidFill>
                            <a:schemeClr val="tx1"/>
                          </a:solidFill>
                          <a:latin typeface="Calibri"/>
                        </a:defRPr>
                      </a:lvl9pPr>
                    </a:lstStyle>
                    <a:p>
                      <a:r>
                        <a:rPr lang="en-US" sz="1400" b="0" dirty="0">
                          <a:effectLst/>
                          <a:latin typeface="IBM Plex Sans" panose="020B0503050203000203" pitchFamily="34" charset="0"/>
                        </a:rPr>
                        <a:t>Process-level isolation, possibly less secure</a:t>
                      </a:r>
                      <a:endParaRPr lang="en-US" sz="1400" dirty="0">
                        <a:latin typeface="IBM Plex Sans" panose="020B0503050203000203" pitchFamily="34" charset="0"/>
                      </a:endParaRPr>
                    </a:p>
                  </a:txBody>
                  <a:tcPr marL="54174" marR="54174" marT="54174" marB="54174">
                    <a:lnL>
                      <a:noFill/>
                    </a:lnL>
                    <a:lnR>
                      <a:noFill/>
                    </a:lnR>
                    <a:lnT w="9525" cap="flat" cmpd="sng" algn="ctr">
                      <a:solidFill>
                        <a:srgbClr val="B0B0B0"/>
                      </a:solidFill>
                      <a:prstDash val="solid"/>
                      <a:round/>
                      <a:headEnd type="none" w="med" len="med"/>
                      <a:tailEnd type="none" w="med" len="med"/>
                    </a:lnT>
                    <a:lnB w="38100" cap="flat" cmpd="sng" algn="ctr">
                      <a:solidFill>
                        <a:srgbClr val="D0D0D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7233172"/>
                  </a:ext>
                </a:extLst>
              </a:tr>
            </a:tbl>
          </a:graphicData>
        </a:graphic>
      </p:graphicFrame>
    </p:spTree>
    <p:extLst>
      <p:ext uri="{BB962C8B-B14F-4D97-AF65-F5344CB8AC3E}">
        <p14:creationId xmlns:p14="http://schemas.microsoft.com/office/powerpoint/2010/main" val="4146069070"/>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14121</TotalTime>
  <Words>1632</Words>
  <Application>Microsoft Office PowerPoint</Application>
  <PresentationFormat>Widescreen</PresentationFormat>
  <Paragraphs>231</Paragraphs>
  <Slides>24</Slides>
  <Notes>1</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24</vt:i4>
      </vt:variant>
    </vt:vector>
  </HeadingPairs>
  <TitlesOfParts>
    <vt:vector size="39" baseType="lpstr">
      <vt:lpstr>.AppleSystemUIFont</vt:lpstr>
      <vt:lpstr>Arial</vt:lpstr>
      <vt:lpstr>Arial Regular</vt:lpstr>
      <vt:lpstr>Calibri</vt:lpstr>
      <vt:lpstr>Courier New</vt:lpstr>
      <vt:lpstr>IBM Plex Sans</vt:lpstr>
      <vt:lpstr>IBM Plex Sans Regular</vt:lpstr>
      <vt:lpstr>LucidaGrande</vt:lpstr>
      <vt:lpstr>Wingdings</vt:lpstr>
      <vt:lpstr>1_COVERS</vt:lpstr>
      <vt:lpstr>2_Dark Background</vt:lpstr>
      <vt:lpstr>4_Light Background</vt:lpstr>
      <vt:lpstr>3_Light Background</vt:lpstr>
      <vt:lpstr>4_Color Block</vt:lpstr>
      <vt:lpstr>3_Dark Background</vt:lpstr>
      <vt:lpstr>Spring Cloud – Cloud Container and Container Orchestration  Audience: Developer</vt:lpstr>
      <vt:lpstr>Introduction</vt:lpstr>
      <vt:lpstr>Agenda</vt:lpstr>
      <vt:lpstr>Objectives</vt:lpstr>
      <vt:lpstr>Topics</vt:lpstr>
      <vt:lpstr>What are Containers?</vt:lpstr>
      <vt:lpstr>Container in Cloud Computing</vt:lpstr>
      <vt:lpstr>Difference: VMs versus Containers</vt:lpstr>
      <vt:lpstr>Difference: VMs versus Containers (continued)</vt:lpstr>
      <vt:lpstr>VM and Containers Together</vt:lpstr>
      <vt:lpstr>Popular Container Providers</vt:lpstr>
      <vt:lpstr>Docker</vt:lpstr>
      <vt:lpstr>Docker Adoption</vt:lpstr>
      <vt:lpstr>What is Docker: Docker versus VM</vt:lpstr>
      <vt:lpstr>Docker Run Platforms</vt:lpstr>
      <vt:lpstr>Docker Terminology</vt:lpstr>
      <vt:lpstr>Docker Terminology (continued)</vt:lpstr>
      <vt:lpstr>Docker Components</vt:lpstr>
      <vt:lpstr>Docker Architecture</vt:lpstr>
      <vt:lpstr>Lab     </vt:lpstr>
      <vt:lpstr>Q&amp;A</vt:lpstr>
      <vt:lpstr>Summary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Cloud   Audience: All</dc:title>
  <dc:creator>Archana Ananthanarayan</dc:creator>
  <cp:lastModifiedBy>Archana Ananthanarayan</cp:lastModifiedBy>
  <cp:revision>498</cp:revision>
  <dcterms:created xsi:type="dcterms:W3CDTF">2020-06-25T11:01:55Z</dcterms:created>
  <dcterms:modified xsi:type="dcterms:W3CDTF">2020-08-16T21:12:57Z</dcterms:modified>
</cp:coreProperties>
</file>